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7"/>
  </p:notesMasterIdLst>
  <p:handoutMasterIdLst>
    <p:handoutMasterId r:id="rId28"/>
  </p:handoutMasterIdLst>
  <p:sldIdLst>
    <p:sldId id="256" r:id="rId2"/>
    <p:sldId id="276" r:id="rId3"/>
    <p:sldId id="257" r:id="rId4"/>
    <p:sldId id="258" r:id="rId5"/>
    <p:sldId id="259" r:id="rId6"/>
    <p:sldId id="266" r:id="rId7"/>
    <p:sldId id="269" r:id="rId8"/>
    <p:sldId id="260" r:id="rId9"/>
    <p:sldId id="261" r:id="rId10"/>
    <p:sldId id="262" r:id="rId11"/>
    <p:sldId id="263" r:id="rId12"/>
    <p:sldId id="264" r:id="rId13"/>
    <p:sldId id="265" r:id="rId14"/>
    <p:sldId id="267" r:id="rId15"/>
    <p:sldId id="268" r:id="rId16"/>
    <p:sldId id="282" r:id="rId17"/>
    <p:sldId id="275" r:id="rId18"/>
    <p:sldId id="278" r:id="rId19"/>
    <p:sldId id="280" r:id="rId20"/>
    <p:sldId id="281" r:id="rId21"/>
    <p:sldId id="272" r:id="rId22"/>
    <p:sldId id="274" r:id="rId23"/>
    <p:sldId id="273" r:id="rId24"/>
    <p:sldId id="277"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074" autoAdjust="0"/>
    <p:restoredTop sz="94660"/>
  </p:normalViewPr>
  <p:slideViewPr>
    <p:cSldViewPr snapToGrid="0">
      <p:cViewPr varScale="1">
        <p:scale>
          <a:sx n="61" d="100"/>
          <a:sy n="61" d="100"/>
        </p:scale>
        <p:origin x="78"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AF60A7-05EB-4BBD-9869-E6F34201B47E}" type="datetimeFigureOut">
              <a:rPr lang="en-IN" smtClean="0"/>
              <a:t>12-02-2022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A46942-86EC-4C44-87A0-B8C681D50638}" type="slidenum">
              <a:rPr lang="en-IN" smtClean="0"/>
              <a:t>‹#›</a:t>
            </a:fld>
            <a:endParaRPr lang="en-IN"/>
          </a:p>
        </p:txBody>
      </p:sp>
    </p:spTree>
    <p:extLst>
      <p:ext uri="{BB962C8B-B14F-4D97-AF65-F5344CB8AC3E}">
        <p14:creationId xmlns:p14="http://schemas.microsoft.com/office/powerpoint/2010/main" val="2557208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6B34F-0A6D-4ADB-923B-AA6F4805156A}" type="datetimeFigureOut">
              <a:rPr lang="en-IN" smtClean="0"/>
              <a:t>12-02-2022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B3D0E-4803-41A8-8527-31B2EB67E81F}" type="slidenum">
              <a:rPr lang="en-IN" smtClean="0"/>
              <a:t>‹#›</a:t>
            </a:fld>
            <a:endParaRPr lang="en-IN"/>
          </a:p>
        </p:txBody>
      </p:sp>
    </p:spTree>
    <p:extLst>
      <p:ext uri="{BB962C8B-B14F-4D97-AF65-F5344CB8AC3E}">
        <p14:creationId xmlns:p14="http://schemas.microsoft.com/office/powerpoint/2010/main" val="2707758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54B3D0E-4803-41A8-8527-31B2EB67E81F}" type="slidenum">
              <a:rPr lang="en-IN" smtClean="0"/>
              <a:t>1</a:t>
            </a:fld>
            <a:endParaRPr lang="en-IN"/>
          </a:p>
        </p:txBody>
      </p:sp>
    </p:spTree>
    <p:extLst>
      <p:ext uri="{BB962C8B-B14F-4D97-AF65-F5344CB8AC3E}">
        <p14:creationId xmlns:p14="http://schemas.microsoft.com/office/powerpoint/2010/main" val="54620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5AD04E-7B83-40A0-AC29-8C35932752CC}" type="slidenum">
              <a:rPr lang="en-US" altLang="en-US"/>
              <a:pPr/>
              <a:t>8</a:t>
            </a:fld>
            <a:endParaRPr lang="en-US" altLang="en-US"/>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20826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028DD1-AA47-4485-BE58-4FC9508803E6}" type="slidenum">
              <a:rPr lang="en-US" altLang="en-US"/>
              <a:pPr/>
              <a:t>9</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22136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11C415-87EC-4F8E-8C05-3C440ECBF454}" type="slidenum">
              <a:rPr lang="en-US" altLang="en-US"/>
              <a:pPr/>
              <a:t>17</a:t>
            </a:fld>
            <a:endParaRPr lang="en-US" altLang="en-US"/>
          </a:p>
        </p:txBody>
      </p:sp>
      <p:sp>
        <p:nvSpPr>
          <p:cNvPr id="32771" name="Rectangle 2"/>
          <p:cNvSpPr>
            <a:spLocks noGrp="1" noRot="1" noChangeAspect="1" noChangeArrowheads="1" noTextEdit="1"/>
          </p:cNvSpPr>
          <p:nvPr>
            <p:ph type="sldImg"/>
          </p:nvPr>
        </p:nvSpPr>
        <p:spPr>
          <a:xfrm>
            <a:off x="390525" y="690563"/>
            <a:ext cx="6075363" cy="3417887"/>
          </a:xfrm>
          <a:ln w="12700" cap="flat">
            <a:solidFill>
              <a:schemeClr val="tx1"/>
            </a:solidFill>
          </a:ln>
        </p:spPr>
      </p:sp>
      <p:sp>
        <p:nvSpPr>
          <p:cNvPr id="32772" name="Rectangle 3"/>
          <p:cNvSpPr>
            <a:spLocks noGrp="1" noChangeArrowheads="1"/>
          </p:cNvSpPr>
          <p:nvPr>
            <p:ph type="body" idx="1"/>
          </p:nvPr>
        </p:nvSpPr>
        <p:spPr>
          <a:xfrm>
            <a:off x="914400" y="4341813"/>
            <a:ext cx="5029200" cy="4116387"/>
          </a:xfrm>
          <a:noFill/>
        </p:spPr>
        <p:txBody>
          <a:bodyPr lIns="92075" tIns="46038" rIns="92075" bIns="46038"/>
          <a:lstStyle/>
          <a:p>
            <a:endParaRPr lang="en-US" altLang="en-US"/>
          </a:p>
        </p:txBody>
      </p:sp>
    </p:spTree>
    <p:extLst>
      <p:ext uri="{BB962C8B-B14F-4D97-AF65-F5344CB8AC3E}">
        <p14:creationId xmlns:p14="http://schemas.microsoft.com/office/powerpoint/2010/main" val="3482099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758658D-D1F2-4EA4-8A3C-591871BFE116}" type="datetime1">
              <a:rPr lang="en-US" smtClean="0"/>
              <a:t>2/12/2022</a:t>
            </a:fld>
            <a:endParaRPr lang="en-US" dirty="0"/>
          </a:p>
        </p:txBody>
      </p:sp>
      <p:sp>
        <p:nvSpPr>
          <p:cNvPr id="5" name="Footer Placeholder 4"/>
          <p:cNvSpPr>
            <a:spLocks noGrp="1"/>
          </p:cNvSpPr>
          <p:nvPr>
            <p:ph type="ftr" sz="quarter" idx="11"/>
          </p:nvPr>
        </p:nvSpPr>
        <p:spPr/>
        <p:txBody>
          <a:bodyPr/>
          <a:lstStyle/>
          <a:p>
            <a:r>
              <a:rPr lang="en-US" smtClean="0"/>
              <a:t>FlipRobo</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8752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E78927-F455-45BC-AE9B-36B10830C9AE}" type="datetime1">
              <a:rPr lang="en-US" smtClean="0"/>
              <a:t>2/12/2022</a:t>
            </a:fld>
            <a:endParaRPr lang="en-US" dirty="0"/>
          </a:p>
        </p:txBody>
      </p:sp>
      <p:sp>
        <p:nvSpPr>
          <p:cNvPr id="5" name="Footer Placeholder 4"/>
          <p:cNvSpPr>
            <a:spLocks noGrp="1"/>
          </p:cNvSpPr>
          <p:nvPr>
            <p:ph type="ftr" sz="quarter" idx="11"/>
          </p:nvPr>
        </p:nvSpPr>
        <p:spPr/>
        <p:txBody>
          <a:bodyPr/>
          <a:lstStyle/>
          <a:p>
            <a:r>
              <a:rPr lang="en-US" smtClean="0"/>
              <a:t>FlipRobo</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3508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85F8ED-DFDD-4A98-89DF-4C7765275983}" type="datetime1">
              <a:rPr lang="en-US" smtClean="0"/>
              <a:t>2/12/2022</a:t>
            </a:fld>
            <a:endParaRPr lang="en-US" dirty="0"/>
          </a:p>
        </p:txBody>
      </p:sp>
      <p:sp>
        <p:nvSpPr>
          <p:cNvPr id="5" name="Footer Placeholder 4"/>
          <p:cNvSpPr>
            <a:spLocks noGrp="1"/>
          </p:cNvSpPr>
          <p:nvPr>
            <p:ph type="ftr" sz="quarter" idx="11"/>
          </p:nvPr>
        </p:nvSpPr>
        <p:spPr/>
        <p:txBody>
          <a:bodyPr/>
          <a:lstStyle/>
          <a:p>
            <a:r>
              <a:rPr lang="en-US" smtClean="0"/>
              <a:t>FlipRobo</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3458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6CC69A8-7C3C-473E-89D7-86C66E93FF1F}" type="datetime1">
              <a:rPr lang="en-US" smtClean="0"/>
              <a:t>2/12/2022</a:t>
            </a:fld>
            <a:endParaRPr lang="en-US" dirty="0"/>
          </a:p>
        </p:txBody>
      </p:sp>
      <p:sp>
        <p:nvSpPr>
          <p:cNvPr id="6" name="Footer Placeholder 5"/>
          <p:cNvSpPr>
            <a:spLocks noGrp="1"/>
          </p:cNvSpPr>
          <p:nvPr>
            <p:ph type="ftr" sz="quarter" idx="11"/>
          </p:nvPr>
        </p:nvSpPr>
        <p:spPr/>
        <p:txBody>
          <a:bodyPr/>
          <a:lstStyle/>
          <a:p>
            <a:r>
              <a:rPr lang="en-US" smtClean="0"/>
              <a:t>FlipRobo</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2746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18E2078-C651-4099-AC44-042F06BB1CDA}" type="datetime1">
              <a:rPr lang="en-US" smtClean="0"/>
              <a:t>2/12/2022</a:t>
            </a:fld>
            <a:endParaRPr lang="en-US" dirty="0"/>
          </a:p>
        </p:txBody>
      </p:sp>
      <p:sp>
        <p:nvSpPr>
          <p:cNvPr id="6" name="Footer Placeholder 5"/>
          <p:cNvSpPr>
            <a:spLocks noGrp="1"/>
          </p:cNvSpPr>
          <p:nvPr>
            <p:ph type="ftr" sz="quarter" idx="11"/>
          </p:nvPr>
        </p:nvSpPr>
        <p:spPr/>
        <p:txBody>
          <a:bodyPr/>
          <a:lstStyle/>
          <a:p>
            <a:r>
              <a:rPr lang="en-US" smtClean="0"/>
              <a:t>FlipRobo</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77192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673A1A2-54AF-4BAF-A6E8-F97735079FD2}" type="datetime1">
              <a:rPr lang="en-US" smtClean="0"/>
              <a:t>2/12/2022</a:t>
            </a:fld>
            <a:endParaRPr lang="en-US" dirty="0"/>
          </a:p>
        </p:txBody>
      </p:sp>
      <p:sp>
        <p:nvSpPr>
          <p:cNvPr id="6" name="Footer Placeholder 5"/>
          <p:cNvSpPr>
            <a:spLocks noGrp="1"/>
          </p:cNvSpPr>
          <p:nvPr>
            <p:ph type="ftr" sz="quarter" idx="11"/>
          </p:nvPr>
        </p:nvSpPr>
        <p:spPr/>
        <p:txBody>
          <a:bodyPr/>
          <a:lstStyle/>
          <a:p>
            <a:r>
              <a:rPr lang="en-US" smtClean="0"/>
              <a:t>FlipRobo</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278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4AD3D9-C327-4FA6-BD23-AADF626E9FDE}" type="datetime1">
              <a:rPr lang="en-US" smtClean="0"/>
              <a:t>2/12/2022</a:t>
            </a:fld>
            <a:endParaRPr lang="en-US" dirty="0"/>
          </a:p>
        </p:txBody>
      </p:sp>
      <p:sp>
        <p:nvSpPr>
          <p:cNvPr id="5" name="Footer Placeholder 4"/>
          <p:cNvSpPr>
            <a:spLocks noGrp="1"/>
          </p:cNvSpPr>
          <p:nvPr>
            <p:ph type="ftr" sz="quarter" idx="11"/>
          </p:nvPr>
        </p:nvSpPr>
        <p:spPr/>
        <p:txBody>
          <a:bodyPr/>
          <a:lstStyle/>
          <a:p>
            <a:r>
              <a:rPr lang="en-US" smtClean="0"/>
              <a:t>FlipRobo</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4243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A3C461-B24B-4952-87FD-FB0F3E2053C5}" type="datetime1">
              <a:rPr lang="en-US" smtClean="0"/>
              <a:t>2/12/2022</a:t>
            </a:fld>
            <a:endParaRPr lang="en-US" dirty="0"/>
          </a:p>
        </p:txBody>
      </p:sp>
      <p:sp>
        <p:nvSpPr>
          <p:cNvPr id="5" name="Footer Placeholder 4"/>
          <p:cNvSpPr>
            <a:spLocks noGrp="1"/>
          </p:cNvSpPr>
          <p:nvPr>
            <p:ph type="ftr" sz="quarter" idx="11"/>
          </p:nvPr>
        </p:nvSpPr>
        <p:spPr/>
        <p:txBody>
          <a:bodyPr/>
          <a:lstStyle/>
          <a:p>
            <a:r>
              <a:rPr lang="en-US" smtClean="0"/>
              <a:t>FlipRobo</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9666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1AFFE2-78BA-4FBF-B536-B1CEAEF71010}" type="datetime1">
              <a:rPr lang="en-US" smtClean="0"/>
              <a:t>2/12/2022</a:t>
            </a:fld>
            <a:endParaRPr lang="en-US" dirty="0"/>
          </a:p>
        </p:txBody>
      </p:sp>
      <p:sp>
        <p:nvSpPr>
          <p:cNvPr id="5" name="Footer Placeholder 4"/>
          <p:cNvSpPr>
            <a:spLocks noGrp="1"/>
          </p:cNvSpPr>
          <p:nvPr>
            <p:ph type="ftr" sz="quarter" idx="11"/>
          </p:nvPr>
        </p:nvSpPr>
        <p:spPr/>
        <p:txBody>
          <a:bodyPr/>
          <a:lstStyle/>
          <a:p>
            <a:r>
              <a:rPr lang="en-US" smtClean="0"/>
              <a:t>FlipRobo</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61358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A644C4-EE93-43FA-B187-289AE6EBE5A7}" type="datetime1">
              <a:rPr lang="en-US" smtClean="0"/>
              <a:t>2/12/2022</a:t>
            </a:fld>
            <a:endParaRPr lang="en-US" dirty="0"/>
          </a:p>
        </p:txBody>
      </p:sp>
      <p:sp>
        <p:nvSpPr>
          <p:cNvPr id="5" name="Footer Placeholder 4"/>
          <p:cNvSpPr>
            <a:spLocks noGrp="1"/>
          </p:cNvSpPr>
          <p:nvPr>
            <p:ph type="ftr" sz="quarter" idx="11"/>
          </p:nvPr>
        </p:nvSpPr>
        <p:spPr/>
        <p:txBody>
          <a:bodyPr/>
          <a:lstStyle/>
          <a:p>
            <a:r>
              <a:rPr lang="en-US" smtClean="0"/>
              <a:t>FlipRobo</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8548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5AB0BB-5AA8-45B8-8323-96583E133AB5}" type="datetime1">
              <a:rPr lang="en-US" smtClean="0"/>
              <a:t>2/12/2022</a:t>
            </a:fld>
            <a:endParaRPr lang="en-US" dirty="0"/>
          </a:p>
        </p:txBody>
      </p:sp>
      <p:sp>
        <p:nvSpPr>
          <p:cNvPr id="6" name="Footer Placeholder 5"/>
          <p:cNvSpPr>
            <a:spLocks noGrp="1"/>
          </p:cNvSpPr>
          <p:nvPr>
            <p:ph type="ftr" sz="quarter" idx="11"/>
          </p:nvPr>
        </p:nvSpPr>
        <p:spPr/>
        <p:txBody>
          <a:bodyPr/>
          <a:lstStyle/>
          <a:p>
            <a:r>
              <a:rPr lang="en-US" smtClean="0"/>
              <a:t>FlipRobo</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118419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1713DD-8DB0-4706-BF05-61FC13B22781}" type="datetime1">
              <a:rPr lang="en-US" smtClean="0"/>
              <a:t>2/12/2022</a:t>
            </a:fld>
            <a:endParaRPr lang="en-US" dirty="0"/>
          </a:p>
        </p:txBody>
      </p:sp>
      <p:sp>
        <p:nvSpPr>
          <p:cNvPr id="8" name="Footer Placeholder 7"/>
          <p:cNvSpPr>
            <a:spLocks noGrp="1"/>
          </p:cNvSpPr>
          <p:nvPr>
            <p:ph type="ftr" sz="quarter" idx="11"/>
          </p:nvPr>
        </p:nvSpPr>
        <p:spPr/>
        <p:txBody>
          <a:bodyPr/>
          <a:lstStyle/>
          <a:p>
            <a:r>
              <a:rPr lang="en-US" smtClean="0"/>
              <a:t>FlipRobo</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752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5846A2-2F59-49B9-A4ED-FE9352A40D5F}" type="datetime1">
              <a:rPr lang="en-US" smtClean="0"/>
              <a:t>2/12/2022</a:t>
            </a:fld>
            <a:endParaRPr lang="en-US" dirty="0"/>
          </a:p>
        </p:txBody>
      </p:sp>
      <p:sp>
        <p:nvSpPr>
          <p:cNvPr id="4" name="Footer Placeholder 3"/>
          <p:cNvSpPr>
            <a:spLocks noGrp="1"/>
          </p:cNvSpPr>
          <p:nvPr>
            <p:ph type="ftr" sz="quarter" idx="11"/>
          </p:nvPr>
        </p:nvSpPr>
        <p:spPr/>
        <p:txBody>
          <a:bodyPr/>
          <a:lstStyle/>
          <a:p>
            <a:r>
              <a:rPr lang="en-US" smtClean="0"/>
              <a:t>FlipRobo</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750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056EF7-8683-4EE5-916C-9F6163E30BB4}" type="datetime1">
              <a:rPr lang="en-US" smtClean="0"/>
              <a:t>2/12/2022</a:t>
            </a:fld>
            <a:endParaRPr lang="en-US" dirty="0"/>
          </a:p>
        </p:txBody>
      </p:sp>
      <p:sp>
        <p:nvSpPr>
          <p:cNvPr id="3" name="Footer Placeholder 2"/>
          <p:cNvSpPr>
            <a:spLocks noGrp="1"/>
          </p:cNvSpPr>
          <p:nvPr>
            <p:ph type="ftr" sz="quarter" idx="11"/>
          </p:nvPr>
        </p:nvSpPr>
        <p:spPr/>
        <p:txBody>
          <a:bodyPr/>
          <a:lstStyle/>
          <a:p>
            <a:r>
              <a:rPr lang="en-US" smtClean="0"/>
              <a:t>FlipRobo</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593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1F8E6A-1E92-47F5-BA71-F8DCA17AE38C}" type="datetime1">
              <a:rPr lang="en-US" smtClean="0"/>
              <a:t>2/12/2022</a:t>
            </a:fld>
            <a:endParaRPr lang="en-US" dirty="0"/>
          </a:p>
        </p:txBody>
      </p:sp>
      <p:sp>
        <p:nvSpPr>
          <p:cNvPr id="6" name="Footer Placeholder 5"/>
          <p:cNvSpPr>
            <a:spLocks noGrp="1"/>
          </p:cNvSpPr>
          <p:nvPr>
            <p:ph type="ftr" sz="quarter" idx="11"/>
          </p:nvPr>
        </p:nvSpPr>
        <p:spPr/>
        <p:txBody>
          <a:bodyPr/>
          <a:lstStyle/>
          <a:p>
            <a:r>
              <a:rPr lang="en-US" smtClean="0"/>
              <a:t>FlipRobo</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0739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F83AF2-7254-40CF-B8AC-2050E5F1D018}" type="datetime1">
              <a:rPr lang="en-US" smtClean="0"/>
              <a:t>2/12/2022</a:t>
            </a:fld>
            <a:endParaRPr lang="en-US" dirty="0"/>
          </a:p>
        </p:txBody>
      </p:sp>
      <p:sp>
        <p:nvSpPr>
          <p:cNvPr id="6" name="Footer Placeholder 5"/>
          <p:cNvSpPr>
            <a:spLocks noGrp="1"/>
          </p:cNvSpPr>
          <p:nvPr>
            <p:ph type="ftr" sz="quarter" idx="11"/>
          </p:nvPr>
        </p:nvSpPr>
        <p:spPr/>
        <p:txBody>
          <a:bodyPr/>
          <a:lstStyle/>
          <a:p>
            <a:r>
              <a:rPr lang="en-US" smtClean="0"/>
              <a:t>FlipRobo</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623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CC0CDAF-078A-4DBD-90EB-30B1344D19D6}" type="datetime1">
              <a:rPr lang="en-US" smtClean="0"/>
              <a:t>2/12/2022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FlipRobo</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312703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53804" y="624110"/>
            <a:ext cx="9250808" cy="1280890"/>
          </a:xfrm>
        </p:spPr>
        <p:txBody>
          <a:bodyPr>
            <a:normAutofit/>
          </a:bodyPr>
          <a:lstStyle/>
          <a:p>
            <a:r>
              <a:rPr lang="en-IN" sz="3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E-retail factors for customer activation and retention</a:t>
            </a:r>
            <a:endParaRPr lang="en-IN" sz="3200" dirty="0">
              <a:latin typeface="Calibri" panose="020F0502020204030204" pitchFamily="34" charset="0"/>
              <a:cs typeface="Calibri" panose="020F0502020204030204" pitchFamily="34" charset="0"/>
            </a:endParaRP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589213" y="2126222"/>
            <a:ext cx="5099474" cy="3777622"/>
          </a:xfrm>
        </p:spPr>
      </p:pic>
      <p:pic>
        <p:nvPicPr>
          <p:cNvPr id="10" name="Content Placeholder 9"/>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688687" y="2126222"/>
            <a:ext cx="3219883" cy="3777622"/>
          </a:xfrm>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28379126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b="1" dirty="0" smtClean="0">
                <a:solidFill>
                  <a:schemeClr val="accent1"/>
                </a:solidFill>
                <a:latin typeface="Calibri" panose="020F0502020204030204" pitchFamily="34" charset="0"/>
                <a:cs typeface="Calibri" panose="020F0502020204030204" pitchFamily="34" charset="0"/>
              </a:rPr>
              <a:t>Visualization   </a:t>
            </a:r>
            <a:r>
              <a:rPr lang="en-US" b="1" dirty="0" smtClean="0">
                <a:solidFill>
                  <a:schemeClr val="accent1"/>
                </a:solidFill>
                <a:latin typeface="Calibri" panose="020F0502020204030204" pitchFamily="34" charset="0"/>
                <a:cs typeface="Calibri" panose="020F0502020204030204" pitchFamily="34" charset="0"/>
              </a:rPr>
              <a:t/>
            </a:r>
            <a:br>
              <a:rPr lang="en-US" b="1" dirty="0" smtClean="0">
                <a:solidFill>
                  <a:schemeClr val="accent1"/>
                </a:solidFill>
                <a:latin typeface="Calibri" panose="020F0502020204030204" pitchFamily="34" charset="0"/>
                <a:cs typeface="Calibri" panose="020F0502020204030204" pitchFamily="34" charset="0"/>
              </a:rPr>
            </a:br>
            <a:r>
              <a:rPr lang="en-US" b="1" dirty="0" smtClean="0">
                <a:solidFill>
                  <a:schemeClr val="accent1"/>
                </a:solidFill>
                <a:latin typeface="Calibri" panose="020F0502020204030204" pitchFamily="34" charset="0"/>
                <a:cs typeface="Calibri" panose="020F0502020204030204" pitchFamily="34" charset="0"/>
              </a:rPr>
              <a:t>(Using </a:t>
            </a:r>
            <a:r>
              <a:rPr lang="en-US" b="1" dirty="0" err="1" smtClean="0">
                <a:solidFill>
                  <a:schemeClr val="accent1"/>
                </a:solidFill>
                <a:latin typeface="Calibri" panose="020F0502020204030204" pitchFamily="34" charset="0"/>
                <a:cs typeface="Calibri" panose="020F0502020204030204" pitchFamily="34" charset="0"/>
              </a:rPr>
              <a:t>sns</a:t>
            </a:r>
            <a:r>
              <a:rPr lang="en-US" b="1" dirty="0" smtClean="0">
                <a:solidFill>
                  <a:schemeClr val="accent1"/>
                </a:solidFill>
                <a:latin typeface="Calibri" panose="020F0502020204030204" pitchFamily="34" charset="0"/>
                <a:cs typeface="Calibri" panose="020F0502020204030204" pitchFamily="34" charset="0"/>
              </a:rPr>
              <a:t> count plot))</a:t>
            </a:r>
            <a:endParaRPr lang="en-IN" dirty="0">
              <a:latin typeface="Calibri" panose="020F0502020204030204" pitchFamily="34" charset="0"/>
              <a:cs typeface="Calibri" panose="020F0502020204030204" pitchFamily="34" charset="0"/>
            </a:endParaRPr>
          </a:p>
        </p:txBody>
      </p:sp>
      <p:sp>
        <p:nvSpPr>
          <p:cNvPr id="6" name="Text Placeholder 5"/>
          <p:cNvSpPr>
            <a:spLocks noGrp="1"/>
          </p:cNvSpPr>
          <p:nvPr>
            <p:ph type="body" sz="half" idx="2"/>
          </p:nvPr>
        </p:nvSpPr>
        <p:spPr/>
        <p:txBody>
          <a:bodyPr/>
          <a:lstStyle/>
          <a:p>
            <a:endParaRPr lang="en-IN" dirty="0" smtClean="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The </a:t>
            </a:r>
            <a:r>
              <a:rPr lang="en-IN" dirty="0">
                <a:latin typeface="Calibri" panose="020F0502020204030204" pitchFamily="34" charset="0"/>
                <a:cs typeface="Calibri" panose="020F0502020204030204" pitchFamily="34" charset="0"/>
              </a:rPr>
              <a:t>dataset appears to have approximately 67% of Female </a:t>
            </a:r>
            <a:r>
              <a:rPr lang="en-IN" dirty="0" smtClean="0">
                <a:latin typeface="Calibri" panose="020F0502020204030204" pitchFamily="34" charset="0"/>
                <a:cs typeface="Calibri" panose="020F0502020204030204" pitchFamily="34" charset="0"/>
              </a:rPr>
              <a:t>respondents,  </a:t>
            </a:r>
            <a:r>
              <a:rPr lang="en-IN" dirty="0">
                <a:latin typeface="Calibri" panose="020F0502020204030204" pitchFamily="34" charset="0"/>
                <a:cs typeface="Calibri" panose="020F0502020204030204" pitchFamily="34" charset="0"/>
              </a:rPr>
              <a:t>approximately 32 % of Male respondents</a:t>
            </a:r>
          </a:p>
          <a:p>
            <a:r>
              <a:rPr lang="en-IN" dirty="0">
                <a:latin typeface="Calibri" panose="020F0502020204030204" pitchFamily="34" charset="0"/>
                <a:cs typeface="Calibri" panose="020F0502020204030204" pitchFamily="34" charset="0"/>
              </a:rPr>
              <a:t> we simply assume that Female purchase more online than </a:t>
            </a:r>
            <a:r>
              <a:rPr lang="en-IN" dirty="0" err="1">
                <a:latin typeface="Calibri" panose="020F0502020204030204" pitchFamily="34" charset="0"/>
                <a:cs typeface="Calibri" panose="020F0502020204030204" pitchFamily="34" charset="0"/>
              </a:rPr>
              <a:t>Male,This</a:t>
            </a:r>
            <a:r>
              <a:rPr lang="en-IN" dirty="0">
                <a:latin typeface="Calibri" panose="020F0502020204030204" pitchFamily="34" charset="0"/>
                <a:cs typeface="Calibri" panose="020F0502020204030204" pitchFamily="34" charset="0"/>
              </a:rPr>
              <a:t> dataset has only 269 records and it's merely difficult to conclude the majority in </a:t>
            </a:r>
            <a:r>
              <a:rPr lang="en-IN" dirty="0" smtClean="0">
                <a:latin typeface="Calibri" panose="020F0502020204030204" pitchFamily="34" charset="0"/>
                <a:cs typeface="Calibri" panose="020F0502020204030204" pitchFamily="34" charset="0"/>
              </a:rPr>
              <a:t>general</a:t>
            </a:r>
          </a:p>
          <a:p>
            <a:r>
              <a:rPr lang="en-IN" dirty="0">
                <a:latin typeface="Calibri" panose="020F0502020204030204" pitchFamily="34" charset="0"/>
                <a:cs typeface="Calibri" panose="020F0502020204030204" pitchFamily="34" charset="0"/>
              </a:rPr>
              <a:t>Female made more purchases than Male customers. </a:t>
            </a:r>
          </a:p>
          <a:p>
            <a:endParaRPr lang="en-IN" dirty="0"/>
          </a:p>
        </p:txBody>
      </p:sp>
      <p:pic>
        <p:nvPicPr>
          <p:cNvPr id="10" name="Content Placeholder 9"/>
          <p:cNvPicPr>
            <a:picLocks noGrp="1"/>
          </p:cNvPicPr>
          <p:nvPr>
            <p:ph idx="1"/>
          </p:nvPr>
        </p:nvPicPr>
        <p:blipFill>
          <a:blip r:embed="rId2"/>
          <a:stretch>
            <a:fillRect/>
          </a:stretch>
        </p:blipFill>
        <p:spPr>
          <a:xfrm>
            <a:off x="6323013" y="1598613"/>
            <a:ext cx="5181600" cy="4262435"/>
          </a:xfrm>
          <a:prstGeom prst="rect">
            <a:avLst/>
          </a:prstGeom>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67789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IN" sz="1800" dirty="0">
                <a:latin typeface="Calibri" panose="020F0502020204030204" pitchFamily="34" charset="0"/>
                <a:cs typeface="Calibri" panose="020F0502020204030204" pitchFamily="34" charset="0"/>
              </a:rPr>
              <a:t>Observe if there is any relationship between online purchases and the city. </a:t>
            </a:r>
            <a:r>
              <a:rPr lang="en-IN" sz="1800" dirty="0" smtClean="0">
                <a:latin typeface="Calibri" panose="020F0502020204030204" pitchFamily="34" charset="0"/>
                <a:cs typeface="Calibri" panose="020F0502020204030204" pitchFamily="34" charset="0"/>
              </a:rPr>
              <a:t/>
            </a:r>
            <a:br>
              <a:rPr lang="en-IN" sz="1800" dirty="0" smtClean="0">
                <a:latin typeface="Calibri" panose="020F0502020204030204" pitchFamily="34" charset="0"/>
                <a:cs typeface="Calibri" panose="020F0502020204030204" pitchFamily="34" charset="0"/>
              </a:rPr>
            </a:br>
            <a:r>
              <a:rPr lang="en-IN" sz="1800" dirty="0">
                <a:latin typeface="Calibri" panose="020F0502020204030204" pitchFamily="34" charset="0"/>
                <a:cs typeface="Calibri" panose="020F0502020204030204" pitchFamily="34" charset="0"/>
              </a:rPr>
              <a:t/>
            </a:r>
            <a:br>
              <a:rPr lang="en-IN" sz="1800" dirty="0">
                <a:latin typeface="Calibri" panose="020F0502020204030204" pitchFamily="34" charset="0"/>
                <a:cs typeface="Calibri" panose="020F0502020204030204" pitchFamily="34" charset="0"/>
              </a:rPr>
            </a:br>
            <a:r>
              <a:rPr lang="en-IN" sz="1800" dirty="0">
                <a:latin typeface="Calibri" panose="020F0502020204030204" pitchFamily="34" charset="0"/>
                <a:cs typeface="Calibri" panose="020F0502020204030204" pitchFamily="34" charset="0"/>
              </a:rPr>
              <a:t>We can see that the respondents in this case appear to be majorly from "Delhi" as it has highest online purchases followed by "Greater Noida" , "Noida" and "Bangalore" seem to have high traffic in online purchases </a:t>
            </a:r>
          </a:p>
        </p:txBody>
      </p:sp>
      <p:pic>
        <p:nvPicPr>
          <p:cNvPr id="7" name="Content Placeholder 6"/>
          <p:cNvPicPr>
            <a:picLocks noGrp="1"/>
          </p:cNvPicPr>
          <p:nvPr>
            <p:ph idx="1"/>
          </p:nvPr>
        </p:nvPicPr>
        <p:blipFill>
          <a:blip r:embed="rId2"/>
          <a:stretch>
            <a:fillRect/>
          </a:stretch>
        </p:blipFill>
        <p:spPr>
          <a:xfrm>
            <a:off x="2592924" y="1996225"/>
            <a:ext cx="8817757" cy="3915178"/>
          </a:xfrm>
          <a:prstGeom prst="rect">
            <a:avLst/>
          </a:prstGeom>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3775378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IN" sz="1600" dirty="0" smtClean="0">
                <a:latin typeface="Calibri" panose="020F0502020204030204" pitchFamily="34" charset="0"/>
                <a:ea typeface="Calibri" panose="020F0502020204030204" pitchFamily="34" charset="0"/>
                <a:cs typeface="Times New Roman" panose="02020603050405020304" pitchFamily="18" charset="0"/>
              </a:rPr>
              <a:t>Relationship </a:t>
            </a:r>
            <a:r>
              <a:rPr lang="en-IN" sz="1600" dirty="0">
                <a:latin typeface="Calibri" panose="020F0502020204030204" pitchFamily="34" charset="0"/>
                <a:ea typeface="Calibri" panose="020F0502020204030204" pitchFamily="34" charset="0"/>
                <a:cs typeface="Times New Roman" panose="02020603050405020304" pitchFamily="18" charset="0"/>
              </a:rPr>
              <a:t>between number of purchases made from online </a:t>
            </a:r>
            <a:r>
              <a:rPr lang="en-IN" sz="1600" dirty="0" smtClean="0">
                <a:latin typeface="Calibri" panose="020F0502020204030204" pitchFamily="34" charset="0"/>
                <a:ea typeface="Calibri" panose="020F0502020204030204" pitchFamily="34" charset="0"/>
                <a:cs typeface="Times New Roman" panose="02020603050405020304" pitchFamily="18" charset="0"/>
              </a:rPr>
              <a:t>sources products at </a:t>
            </a:r>
            <a:r>
              <a:rPr lang="en-IN" sz="1600" dirty="0">
                <a:latin typeface="Calibri" panose="020F0502020204030204" pitchFamily="34" charset="0"/>
                <a:ea typeface="Calibri" panose="020F0502020204030204" pitchFamily="34" charset="0"/>
                <a:cs typeface="Times New Roman" panose="02020603050405020304" pitchFamily="18" charset="0"/>
              </a:rPr>
              <a:t>least in 1 the last 1 </a:t>
            </a:r>
            <a:r>
              <a:rPr lang="en-IN" sz="1600" dirty="0" smtClean="0">
                <a:latin typeface="Calibri" panose="020F0502020204030204" pitchFamily="34" charset="0"/>
                <a:ea typeface="Calibri" panose="020F0502020204030204" pitchFamily="34" charset="0"/>
                <a:cs typeface="Times New Roman" panose="02020603050405020304" pitchFamily="18" charset="0"/>
              </a:rPr>
              <a:t>year.</a:t>
            </a:r>
            <a:endParaRPr lang="en-IN" sz="1600" dirty="0"/>
          </a:p>
        </p:txBody>
      </p:sp>
      <p:pic>
        <p:nvPicPr>
          <p:cNvPr id="7" name="Content Placeholder 6"/>
          <p:cNvPicPr>
            <a:picLocks noGrp="1"/>
          </p:cNvPicPr>
          <p:nvPr>
            <p:ph sz="half" idx="1"/>
          </p:nvPr>
        </p:nvPicPr>
        <p:blipFill>
          <a:blip r:embed="rId2"/>
          <a:stretch>
            <a:fillRect/>
          </a:stretch>
        </p:blipFill>
        <p:spPr>
          <a:xfrm>
            <a:off x="2240925" y="2126222"/>
            <a:ext cx="4661526" cy="4262435"/>
          </a:xfrm>
          <a:prstGeom prst="rect">
            <a:avLst/>
          </a:prstGeom>
        </p:spPr>
      </p:pic>
      <p:sp>
        <p:nvSpPr>
          <p:cNvPr id="9" name="Content Placeholder 8"/>
          <p:cNvSpPr>
            <a:spLocks noGrp="1"/>
          </p:cNvSpPr>
          <p:nvPr>
            <p:ph sz="half" idx="2"/>
          </p:nvPr>
        </p:nvSpPr>
        <p:spPr>
          <a:xfrm>
            <a:off x="7048767" y="2126222"/>
            <a:ext cx="4313864" cy="3777622"/>
          </a:xfrm>
        </p:spPr>
        <p:txBody>
          <a:bodyPr/>
          <a:lstStyle/>
          <a:p>
            <a:endParaRPr lang="en-IN"/>
          </a:p>
        </p:txBody>
      </p:sp>
      <p:pic>
        <p:nvPicPr>
          <p:cNvPr id="8" name="Picture 7"/>
          <p:cNvPicPr/>
          <p:nvPr/>
        </p:nvPicPr>
        <p:blipFill>
          <a:blip r:embed="rId3"/>
          <a:stretch>
            <a:fillRect/>
          </a:stretch>
        </p:blipFill>
        <p:spPr>
          <a:xfrm>
            <a:off x="7048767" y="1905000"/>
            <a:ext cx="4455844" cy="4483658"/>
          </a:xfrm>
          <a:prstGeom prst="rect">
            <a:avLst/>
          </a:prstGeom>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2410569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805445"/>
          </a:xfrm>
        </p:spPr>
        <p:txBody>
          <a:bodyPr/>
          <a:lstStyle/>
          <a:p>
            <a:r>
              <a:rPr lang="en-IN" dirty="0" smtClean="0">
                <a:latin typeface="Calibri" panose="020F0502020204030204" pitchFamily="34" charset="0"/>
                <a:ea typeface="Calibri" panose="020F0502020204030204" pitchFamily="34" charset="0"/>
                <a:cs typeface="Times New Roman" panose="02020603050405020304" pitchFamily="18" charset="0"/>
              </a:rPr>
              <a:t>Relationship </a:t>
            </a:r>
            <a:r>
              <a:rPr lang="en-IN" dirty="0">
                <a:latin typeface="Calibri" panose="020F0502020204030204" pitchFamily="34" charset="0"/>
                <a:ea typeface="Calibri" panose="020F0502020204030204" pitchFamily="34" charset="0"/>
                <a:cs typeface="Times New Roman" panose="02020603050405020304" pitchFamily="18" charset="0"/>
              </a:rPr>
              <a:t>between channel and online store</a:t>
            </a:r>
            <a:endParaRPr lang="en-IN" dirty="0"/>
          </a:p>
        </p:txBody>
      </p:sp>
      <p:pic>
        <p:nvPicPr>
          <p:cNvPr id="6" name="Content Placeholder 5"/>
          <p:cNvPicPr>
            <a:picLocks noGrp="1"/>
          </p:cNvPicPr>
          <p:nvPr>
            <p:ph sz="half" idx="1"/>
          </p:nvPr>
        </p:nvPicPr>
        <p:blipFill>
          <a:blip r:embed="rId2"/>
          <a:stretch>
            <a:fillRect/>
          </a:stretch>
        </p:blipFill>
        <p:spPr>
          <a:xfrm>
            <a:off x="2592924" y="2126222"/>
            <a:ext cx="4309526" cy="3777621"/>
          </a:xfrm>
          <a:prstGeom prst="rect">
            <a:avLst/>
          </a:prstGeom>
        </p:spPr>
      </p:pic>
      <p:pic>
        <p:nvPicPr>
          <p:cNvPr id="7" name="Content Placeholder 6"/>
          <p:cNvPicPr>
            <a:picLocks noGrp="1"/>
          </p:cNvPicPr>
          <p:nvPr>
            <p:ph sz="half" idx="2"/>
          </p:nvPr>
        </p:nvPicPr>
        <p:blipFill>
          <a:blip r:embed="rId3"/>
          <a:stretch>
            <a:fillRect/>
          </a:stretch>
        </p:blipFill>
        <p:spPr>
          <a:xfrm>
            <a:off x="6902450" y="2126222"/>
            <a:ext cx="4602163" cy="3777621"/>
          </a:xfrm>
          <a:prstGeom prst="rect">
            <a:avLst/>
          </a:prstGeom>
        </p:spPr>
      </p:pic>
      <p:sp>
        <p:nvSpPr>
          <p:cNvPr id="3" name="Footer Placeholder 2"/>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21174671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89212" y="446088"/>
            <a:ext cx="3505199" cy="976312"/>
          </a:xfrm>
        </p:spPr>
        <p:txBody>
          <a:bodyPr>
            <a:noAutofit/>
          </a:bodyPr>
          <a:lstStyle/>
          <a:p>
            <a:r>
              <a:rPr lang="en-IN" sz="1600" dirty="0">
                <a:latin typeface="Calibri" panose="020F0502020204030204" pitchFamily="34" charset="0"/>
                <a:cs typeface="Calibri" panose="020F0502020204030204" pitchFamily="34" charset="0"/>
              </a:rPr>
              <a:t>Preference of E-Commerce retailers </a:t>
            </a:r>
            <a:r>
              <a:rPr lang="en-IN" sz="1600" dirty="0" smtClean="0">
                <a:latin typeface="Calibri" panose="020F0502020204030204" pitchFamily="34" charset="0"/>
                <a:cs typeface="Calibri" panose="020F0502020204030204" pitchFamily="34" charset="0"/>
              </a:rPr>
              <a:t>Websites: </a:t>
            </a:r>
            <a:r>
              <a:rPr lang="en-IN" sz="1600" dirty="0">
                <a:latin typeface="Calibri" panose="020F0502020204030204" pitchFamily="34" charset="0"/>
                <a:cs typeface="Calibri" panose="020F0502020204030204" pitchFamily="34" charset="0"/>
              </a:rPr>
              <a:t>Amazon, Flipkart, </a:t>
            </a:r>
            <a:r>
              <a:rPr lang="en-IN" sz="1600" dirty="0" err="1">
                <a:latin typeface="Calibri" panose="020F0502020204030204" pitchFamily="34" charset="0"/>
                <a:cs typeface="Calibri" panose="020F0502020204030204" pitchFamily="34" charset="0"/>
              </a:rPr>
              <a:t>Paytm</a:t>
            </a:r>
            <a:r>
              <a:rPr lang="en-IN" sz="1600" dirty="0">
                <a:latin typeface="Calibri" panose="020F0502020204030204" pitchFamily="34" charset="0"/>
                <a:cs typeface="Calibri" panose="020F0502020204030204" pitchFamily="34" charset="0"/>
              </a:rPr>
              <a:t>, </a:t>
            </a:r>
            <a:r>
              <a:rPr lang="en-IN" sz="1600" dirty="0" err="1" smtClean="0">
                <a:latin typeface="Calibri" panose="020F0502020204030204" pitchFamily="34" charset="0"/>
                <a:cs typeface="Calibri" panose="020F0502020204030204" pitchFamily="34" charset="0"/>
              </a:rPr>
              <a:t>Myntra</a:t>
            </a:r>
            <a:r>
              <a:rPr lang="en-IN" sz="1600" dirty="0" smtClean="0">
                <a:latin typeface="Calibri" panose="020F0502020204030204" pitchFamily="34" charset="0"/>
                <a:cs typeface="Calibri" panose="020F0502020204030204" pitchFamily="34" charset="0"/>
              </a:rPr>
              <a:t> </a:t>
            </a:r>
            <a:r>
              <a:rPr lang="en-IN" sz="1600" dirty="0">
                <a:latin typeface="Calibri" panose="020F0502020204030204" pitchFamily="34" charset="0"/>
                <a:cs typeface="Calibri" panose="020F0502020204030204" pitchFamily="34" charset="0"/>
              </a:rPr>
              <a:t>,</a:t>
            </a:r>
            <a:r>
              <a:rPr lang="en-IN" sz="1600" dirty="0" err="1" smtClean="0">
                <a:latin typeface="Calibri" panose="020F0502020204030204" pitchFamily="34" charset="0"/>
                <a:cs typeface="Calibri" panose="020F0502020204030204" pitchFamily="34" charset="0"/>
              </a:rPr>
              <a:t>Snapdeal</a:t>
            </a:r>
            <a:r>
              <a:rPr lang="en-IN" sz="1600" dirty="0" smtClean="0">
                <a:latin typeface="Calibri" panose="020F0502020204030204" pitchFamily="34" charset="0"/>
                <a:cs typeface="Calibri" panose="020F0502020204030204" pitchFamily="34" charset="0"/>
              </a:rPr>
              <a:t> </a:t>
            </a:r>
            <a:r>
              <a:rPr lang="en-IN" sz="1600" dirty="0">
                <a:latin typeface="Calibri" panose="020F0502020204030204" pitchFamily="34" charset="0"/>
                <a:cs typeface="Calibri" panose="020F0502020204030204" pitchFamily="34" charset="0"/>
              </a:rPr>
              <a:t>are the most preferred online retailers</a:t>
            </a:r>
            <a:r>
              <a:rPr lang="en-IN" sz="1600" dirty="0" smtClean="0">
                <a:latin typeface="Calibri" panose="020F0502020204030204" pitchFamily="34" charset="0"/>
                <a:cs typeface="Calibri" panose="020F0502020204030204" pitchFamily="34" charset="0"/>
              </a:rPr>
              <a:t>.</a:t>
            </a:r>
            <a:endParaRPr lang="en-IN" sz="1600" dirty="0">
              <a:latin typeface="Calibri" panose="020F0502020204030204" pitchFamily="34" charset="0"/>
              <a:cs typeface="Calibri" panose="020F0502020204030204" pitchFamily="34" charset="0"/>
            </a:endParaRPr>
          </a:p>
        </p:txBody>
      </p:sp>
      <p:sp>
        <p:nvSpPr>
          <p:cNvPr id="7" name="Text Placeholder 6"/>
          <p:cNvSpPr>
            <a:spLocks noGrp="1"/>
          </p:cNvSpPr>
          <p:nvPr>
            <p:ph type="body" sz="half" idx="2"/>
          </p:nvPr>
        </p:nvSpPr>
        <p:spPr/>
        <p:txBody>
          <a:bodyPr/>
          <a:lstStyle/>
          <a:p>
            <a:endParaRPr lang="en-IN" dirty="0"/>
          </a:p>
        </p:txBody>
      </p:sp>
      <p:pic>
        <p:nvPicPr>
          <p:cNvPr id="8" name="Content Placeholder 7"/>
          <p:cNvPicPr>
            <a:picLocks noGrp="1"/>
          </p:cNvPicPr>
          <p:nvPr>
            <p:ph idx="1"/>
          </p:nvPr>
        </p:nvPicPr>
        <p:blipFill>
          <a:blip r:embed="rId2"/>
          <a:stretch>
            <a:fillRect/>
          </a:stretch>
        </p:blipFill>
        <p:spPr>
          <a:xfrm>
            <a:off x="6259132" y="718675"/>
            <a:ext cx="5245481" cy="5142373"/>
          </a:xfrm>
          <a:prstGeom prst="rect">
            <a:avLst/>
          </a:prstGeom>
        </p:spPr>
      </p:pic>
      <p:pic>
        <p:nvPicPr>
          <p:cNvPr id="9" name="Picture 8"/>
          <p:cNvPicPr/>
          <p:nvPr/>
        </p:nvPicPr>
        <p:blipFill>
          <a:blip r:embed="rId3"/>
          <a:stretch>
            <a:fillRect/>
          </a:stretch>
        </p:blipFill>
        <p:spPr>
          <a:xfrm>
            <a:off x="2589212" y="1422400"/>
            <a:ext cx="3669921" cy="4438647"/>
          </a:xfrm>
          <a:prstGeom prst="rect">
            <a:avLst/>
          </a:prstGeom>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3683426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8409346" cy="976312"/>
          </a:xfrm>
        </p:spPr>
        <p:txBody>
          <a:bodyPr>
            <a:normAutofit/>
          </a:bodyPr>
          <a:lstStyle/>
          <a:p>
            <a:r>
              <a:rPr lang="en-IN" dirty="0">
                <a:latin typeface="Calibri" panose="020F0502020204030204" pitchFamily="34" charset="0"/>
                <a:cs typeface="Calibri" panose="020F0502020204030204" pitchFamily="34" charset="0"/>
              </a:rPr>
              <a:t>Majority </a:t>
            </a:r>
            <a:r>
              <a:rPr lang="en-IN" dirty="0" smtClean="0">
                <a:latin typeface="Calibri" panose="020F0502020204030204" pitchFamily="34" charset="0"/>
                <a:cs typeface="Calibri" panose="020F0502020204030204" pitchFamily="34" charset="0"/>
              </a:rPr>
              <a:t>of </a:t>
            </a:r>
            <a:r>
              <a:rPr lang="en-IN" dirty="0">
                <a:latin typeface="Calibri" panose="020F0502020204030204" pitchFamily="34" charset="0"/>
                <a:cs typeface="Calibri" panose="020F0502020204030204" pitchFamily="34" charset="0"/>
              </a:rPr>
              <a:t>Indians prefer Amazon.in over other E-Commerce retailers. </a:t>
            </a:r>
            <a:r>
              <a:rPr lang="en-IN" dirty="0" smtClean="0">
                <a:latin typeface="Calibri" panose="020F0502020204030204" pitchFamily="34" charset="0"/>
                <a:cs typeface="Calibri" panose="020F0502020204030204" pitchFamily="34" charset="0"/>
              </a:rPr>
              <a:t/>
            </a:r>
            <a:br>
              <a:rPr lang="en-IN" dirty="0" smtClean="0">
                <a:latin typeface="Calibri" panose="020F0502020204030204" pitchFamily="34" charset="0"/>
                <a:cs typeface="Calibri" panose="020F0502020204030204" pitchFamily="34" charset="0"/>
              </a:rPr>
            </a:br>
            <a:r>
              <a:rPr lang="en-IN" sz="1800" dirty="0">
                <a:latin typeface="Calibri" panose="020F0502020204030204" pitchFamily="34" charset="0"/>
                <a:cs typeface="Calibri" panose="020F0502020204030204" pitchFamily="34" charset="0"/>
              </a:rPr>
              <a:t>Purchasing satisfaction also because of good quality of website</a:t>
            </a:r>
            <a:r>
              <a:rPr lang="en-IN" sz="1800" dirty="0"/>
              <a:t>. </a:t>
            </a:r>
            <a:endParaRPr lang="en-IN" dirty="0">
              <a:latin typeface="Calibri" panose="020F0502020204030204" pitchFamily="34" charset="0"/>
              <a:cs typeface="Calibri" panose="020F0502020204030204" pitchFamily="34" charset="0"/>
            </a:endParaRPr>
          </a:p>
        </p:txBody>
      </p:sp>
      <p:pic>
        <p:nvPicPr>
          <p:cNvPr id="5" name="Content Placeholder 4"/>
          <p:cNvPicPr>
            <a:picLocks noGrp="1"/>
          </p:cNvPicPr>
          <p:nvPr>
            <p:ph idx="1"/>
          </p:nvPr>
        </p:nvPicPr>
        <p:blipFill>
          <a:blip r:embed="rId2"/>
          <a:stretch>
            <a:fillRect/>
          </a:stretch>
        </p:blipFill>
        <p:spPr>
          <a:xfrm>
            <a:off x="6323013" y="1598614"/>
            <a:ext cx="5181600" cy="4262436"/>
          </a:xfrm>
          <a:prstGeom prst="rect">
            <a:avLst/>
          </a:prstGeom>
        </p:spPr>
      </p:pic>
      <p:sp>
        <p:nvSpPr>
          <p:cNvPr id="6" name="Text Placeholder 5"/>
          <p:cNvSpPr>
            <a:spLocks noGrp="1"/>
          </p:cNvSpPr>
          <p:nvPr>
            <p:ph type="body" sz="half" idx="2"/>
          </p:nvPr>
        </p:nvSpPr>
        <p:spPr/>
        <p:txBody>
          <a:bodyPr/>
          <a:lstStyle/>
          <a:p>
            <a:r>
              <a:rPr lang="en-IN" dirty="0">
                <a:latin typeface="Calibri" panose="020F0502020204030204" pitchFamily="34" charset="0"/>
                <a:cs typeface="Calibri" panose="020F0502020204030204" pitchFamily="34" charset="0"/>
              </a:rPr>
              <a:t>Five major factors that contributed to the success of an e-commerce store have been identified as: </a:t>
            </a:r>
          </a:p>
          <a:p>
            <a:pPr marL="285750" lvl="0" indent="-285750">
              <a:buFont typeface="Arial" panose="020B0604020202020204" pitchFamily="34" charset="0"/>
              <a:buChar char="•"/>
            </a:pPr>
            <a:r>
              <a:rPr lang="en-IN" dirty="0">
                <a:latin typeface="Calibri" panose="020F0502020204030204" pitchFamily="34" charset="0"/>
                <a:cs typeface="Calibri" panose="020F0502020204030204" pitchFamily="34" charset="0"/>
              </a:rPr>
              <a:t>Information </a:t>
            </a:r>
            <a:r>
              <a:rPr lang="en-IN" dirty="0" smtClean="0">
                <a:latin typeface="Calibri" panose="020F0502020204030204" pitchFamily="34" charset="0"/>
                <a:cs typeface="Calibri" panose="020F0502020204030204" pitchFamily="34" charset="0"/>
              </a:rPr>
              <a:t>quality</a:t>
            </a:r>
          </a:p>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service </a:t>
            </a:r>
            <a:r>
              <a:rPr lang="en-IN" dirty="0" smtClean="0">
                <a:latin typeface="Calibri" panose="020F0502020204030204" pitchFamily="34" charset="0"/>
                <a:cs typeface="Calibri" panose="020F0502020204030204" pitchFamily="34" charset="0"/>
              </a:rPr>
              <a:t>quality</a:t>
            </a:r>
          </a:p>
          <a:p>
            <a:pPr marL="285750" lvl="0" indent="-285750">
              <a:buFont typeface="Arial" panose="020B0604020202020204" pitchFamily="34" charset="0"/>
              <a:buChar char="•"/>
            </a:pPr>
            <a:r>
              <a:rPr lang="en-IN" dirty="0" smtClean="0">
                <a:latin typeface="Calibri" panose="020F0502020204030204" pitchFamily="34" charset="0"/>
                <a:cs typeface="Calibri" panose="020F0502020204030204" pitchFamily="34" charset="0"/>
              </a:rPr>
              <a:t>System quality</a:t>
            </a:r>
          </a:p>
          <a:p>
            <a:pPr marL="285750" lvl="0" indent="-285750">
              <a:buFont typeface="Arial" panose="020B0604020202020204" pitchFamily="34" charset="0"/>
              <a:buChar char="•"/>
            </a:pPr>
            <a:r>
              <a:rPr lang="en-IN" dirty="0" smtClean="0">
                <a:latin typeface="Calibri" panose="020F0502020204030204" pitchFamily="34" charset="0"/>
                <a:cs typeface="Calibri" panose="020F0502020204030204" pitchFamily="34" charset="0"/>
              </a:rPr>
              <a:t>Trust</a:t>
            </a:r>
          </a:p>
          <a:p>
            <a:pPr marL="285750" lvl="0" indent="-285750">
              <a:buFont typeface="Arial" panose="020B0604020202020204" pitchFamily="34" charset="0"/>
              <a:buChar char="•"/>
            </a:pPr>
            <a:r>
              <a:rPr lang="en-IN" dirty="0" smtClean="0">
                <a:latin typeface="Calibri" panose="020F0502020204030204" pitchFamily="34" charset="0"/>
                <a:cs typeface="Calibri" panose="020F0502020204030204" pitchFamily="34" charset="0"/>
              </a:rPr>
              <a:t>Net </a:t>
            </a:r>
            <a:r>
              <a:rPr lang="en-IN" dirty="0">
                <a:latin typeface="Calibri" panose="020F0502020204030204" pitchFamily="34" charset="0"/>
                <a:cs typeface="Calibri" panose="020F0502020204030204" pitchFamily="34" charset="0"/>
              </a:rPr>
              <a:t>benefit</a:t>
            </a:r>
            <a:r>
              <a:rPr lang="en-IN" dirty="0" smtClean="0">
                <a:latin typeface="Calibri" panose="020F0502020204030204" pitchFamily="34" charset="0"/>
                <a:cs typeface="Calibri" panose="020F0502020204030204" pitchFamily="34" charset="0"/>
              </a:rPr>
              <a:t>.</a:t>
            </a:r>
          </a:p>
          <a:p>
            <a:pPr marL="285750" lvl="0" indent="-285750">
              <a:buFont typeface="Arial" panose="020B0604020202020204" pitchFamily="34" charset="0"/>
              <a:buChar char="•"/>
            </a:pPr>
            <a:r>
              <a:rPr lang="en-IN" dirty="0" smtClean="0">
                <a:latin typeface="Calibri" panose="020F0502020204030204" pitchFamily="34" charset="0"/>
                <a:cs typeface="Calibri" panose="020F0502020204030204" pitchFamily="34" charset="0"/>
              </a:rPr>
              <a:t>Loyalty</a:t>
            </a:r>
          </a:p>
          <a:p>
            <a:pPr lvl="0"/>
            <a:endParaRPr lang="en-IN" dirty="0" smtClean="0"/>
          </a:p>
          <a:p>
            <a:pPr lvl="0"/>
            <a:endParaRPr lang="en-IN" dirty="0"/>
          </a:p>
          <a:p>
            <a:pPr lvl="0"/>
            <a:endParaRPr lang="en-IN" dirty="0"/>
          </a:p>
          <a:p>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544" y="2794715"/>
            <a:ext cx="1792867" cy="2494213"/>
          </a:xfrm>
          <a:prstGeom prst="rect">
            <a:avLst/>
          </a:prstGeom>
        </p:spPr>
      </p:pic>
      <p:sp>
        <p:nvSpPr>
          <p:cNvPr id="3" name="Footer Placeholder 2"/>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10928061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ltLang="en-US" sz="3600" dirty="0" smtClean="0">
                <a:latin typeface="Calibri" panose="020F0502020204030204" pitchFamily="34" charset="0"/>
                <a:cs typeface="Calibri" panose="020F0502020204030204" pitchFamily="34" charset="0"/>
              </a:rPr>
              <a:t/>
            </a:r>
            <a:br>
              <a:rPr lang="en-US" altLang="en-US" sz="3600" dirty="0" smtClean="0">
                <a:latin typeface="Calibri" panose="020F0502020204030204" pitchFamily="34" charset="0"/>
                <a:cs typeface="Calibri" panose="020F0502020204030204" pitchFamily="34" charset="0"/>
              </a:rPr>
            </a:br>
            <a:r>
              <a:rPr lang="en-US" altLang="en-US" sz="3600" dirty="0">
                <a:latin typeface="Calibri" panose="020F0502020204030204" pitchFamily="34" charset="0"/>
                <a:cs typeface="Calibri" panose="020F0502020204030204" pitchFamily="34" charset="0"/>
              </a:rPr>
              <a:t> </a:t>
            </a:r>
            <a:r>
              <a:rPr lang="en-US" altLang="en-US" sz="3600" dirty="0" smtClean="0">
                <a:latin typeface="Calibri" panose="020F0502020204030204" pitchFamily="34" charset="0"/>
                <a:cs typeface="Calibri" panose="020F0502020204030204" pitchFamily="34" charset="0"/>
              </a:rPr>
              <a:t>Lifetime </a:t>
            </a:r>
            <a:r>
              <a:rPr lang="en-US" altLang="en-US" sz="3600" dirty="0">
                <a:latin typeface="Calibri" panose="020F0502020204030204" pitchFamily="34" charset="0"/>
                <a:cs typeface="Calibri" panose="020F0502020204030204" pitchFamily="34" charset="0"/>
              </a:rPr>
              <a:t>Value</a:t>
            </a:r>
            <a:endParaRPr lang="en-IN" sz="3600" dirty="0"/>
          </a:p>
        </p:txBody>
      </p:sp>
      <p:sp>
        <p:nvSpPr>
          <p:cNvPr id="5" name="Content Placeholder 4"/>
          <p:cNvSpPr>
            <a:spLocks noGrp="1"/>
          </p:cNvSpPr>
          <p:nvPr>
            <p:ph idx="1"/>
          </p:nvPr>
        </p:nvSpPr>
        <p:spPr/>
        <p:txBody>
          <a:bodyPr/>
          <a:lstStyle/>
          <a:p>
            <a:pPr marL="0" indent="0">
              <a:buNone/>
            </a:pPr>
            <a:r>
              <a:rPr lang="en-IN" dirty="0" smtClean="0">
                <a:solidFill>
                  <a:schemeClr val="bg1"/>
                </a:solidFill>
              </a:rPr>
              <a:t>. </a:t>
            </a:r>
            <a:endParaRPr lang="en-IN" dirty="0">
              <a:solidFill>
                <a:schemeClr val="bg1"/>
              </a:solidFill>
            </a:endParaRPr>
          </a:p>
        </p:txBody>
      </p:sp>
      <p:sp>
        <p:nvSpPr>
          <p:cNvPr id="6" name="Text Placeholder 5"/>
          <p:cNvSpPr>
            <a:spLocks noGrp="1"/>
          </p:cNvSpPr>
          <p:nvPr>
            <p:ph type="body" sz="half" idx="2"/>
          </p:nvPr>
        </p:nvSpPr>
        <p:spPr/>
        <p:txBody>
          <a:bodyPr/>
          <a:lstStyle/>
          <a:p>
            <a:r>
              <a:rPr lang="en-IN" dirty="0" smtClean="0">
                <a:solidFill>
                  <a:schemeClr val="bg1"/>
                </a:solidFill>
              </a:rPr>
              <a:t>.</a:t>
            </a:r>
            <a:endParaRPr lang="en-IN"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613" y="752965"/>
            <a:ext cx="5181600" cy="5287227"/>
          </a:xfrm>
          <a:prstGeom prst="rect">
            <a:avLst/>
          </a:prstGeom>
        </p:spPr>
      </p:pic>
      <p:pic>
        <p:nvPicPr>
          <p:cNvPr id="8" name="Picture 4" descr="MCj0287311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694" y="2961928"/>
            <a:ext cx="4130227" cy="192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8"/>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358668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vert="horz" lIns="92075" tIns="46038" rIns="92075" bIns="46038" rtlCol="0" anchor="t">
            <a:normAutofit/>
          </a:bodyPr>
          <a:lstStyle/>
          <a:p>
            <a:r>
              <a:rPr lang="en-US" altLang="en-US"/>
              <a:t>What is lifetime value?</a:t>
            </a:r>
          </a:p>
        </p:txBody>
      </p:sp>
      <p:sp>
        <p:nvSpPr>
          <p:cNvPr id="31747" name="Rectangle 3"/>
          <p:cNvSpPr>
            <a:spLocks noGrp="1" noChangeArrowheads="1"/>
          </p:cNvSpPr>
          <p:nvPr>
            <p:ph type="body" idx="1"/>
          </p:nvPr>
        </p:nvSpPr>
        <p:spPr>
          <a:xfrm>
            <a:off x="1905000" y="1524000"/>
            <a:ext cx="7583488" cy="4114800"/>
          </a:xfrm>
          <a:noFill/>
        </p:spPr>
        <p:txBody>
          <a:bodyPr vert="horz" lIns="92075" tIns="46038" rIns="92075" bIns="46038" rtlCol="0">
            <a:normAutofit/>
          </a:bodyPr>
          <a:lstStyle/>
          <a:p>
            <a:r>
              <a:rPr lang="en-US" altLang="en-US" sz="2400" dirty="0">
                <a:latin typeface="Calibri" panose="020F0502020204030204" pitchFamily="34" charset="0"/>
                <a:cs typeface="Calibri" panose="020F0502020204030204" pitchFamily="34" charset="0"/>
              </a:rPr>
              <a:t>Net present value of the profit to be realized on the average new customer during a given number of years.</a:t>
            </a:r>
          </a:p>
          <a:p>
            <a:r>
              <a:rPr lang="en-US" altLang="en-US" sz="2400" dirty="0">
                <a:latin typeface="Calibri" panose="020F0502020204030204" pitchFamily="34" charset="0"/>
                <a:cs typeface="Calibri" panose="020F0502020204030204" pitchFamily="34" charset="0"/>
              </a:rPr>
              <a:t>To compute it, you must be able to track customers from year to year.</a:t>
            </a:r>
          </a:p>
          <a:p>
            <a:r>
              <a:rPr lang="en-US" altLang="en-US" sz="2400" dirty="0">
                <a:latin typeface="Calibri" panose="020F0502020204030204" pitchFamily="34" charset="0"/>
                <a:cs typeface="Calibri" panose="020F0502020204030204" pitchFamily="34" charset="0"/>
              </a:rPr>
              <a:t>Main </a:t>
            </a:r>
            <a:r>
              <a:rPr lang="en-US" altLang="en-US" sz="2400" dirty="0" smtClean="0">
                <a:latin typeface="Calibri" panose="020F0502020204030204" pitchFamily="34" charset="0"/>
                <a:cs typeface="Calibri" panose="020F0502020204030204" pitchFamily="34" charset="0"/>
              </a:rPr>
              <a:t>use</a:t>
            </a:r>
            <a:r>
              <a:rPr lang="en-US" altLang="en-US" sz="2400" dirty="0">
                <a:latin typeface="Calibri" panose="020F0502020204030204" pitchFamily="34" charset="0"/>
                <a:cs typeface="Calibri" panose="020F0502020204030204" pitchFamily="34" charset="0"/>
              </a:rPr>
              <a:t>: To evaluate strategy</a:t>
            </a:r>
            <a:r>
              <a:rPr lang="en-US" altLang="en-US" sz="3200" dirty="0" smtClean="0"/>
              <a:t>.</a:t>
            </a:r>
          </a:p>
          <a:p>
            <a:pPr marL="0" indent="0">
              <a:buNone/>
            </a:pPr>
            <a:endParaRPr lang="en-US" altLang="en-US" sz="3200" dirty="0"/>
          </a:p>
          <a:p>
            <a:pPr marL="0" indent="0">
              <a:buNone/>
            </a:pPr>
            <a:endParaRPr lang="en-US" altLang="en-US" sz="3200" dirty="0"/>
          </a:p>
        </p:txBody>
      </p:sp>
      <p:pic>
        <p:nvPicPr>
          <p:cNvPr id="31748" name="Picture 4" descr="MCj029716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4098926"/>
            <a:ext cx="28956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xmlns="" id="{6B772529-E883-4EC5-AA74-7B11906828AC}"/>
              </a:ext>
            </a:extLst>
          </p:cNvPr>
          <p:cNvPicPr>
            <a:picLocks noChangeAspect="1"/>
          </p:cNvPicPr>
          <p:nvPr/>
        </p:nvPicPr>
        <p:blipFill>
          <a:blip r:embed="rId4"/>
          <a:stretch>
            <a:fillRect/>
          </a:stretch>
        </p:blipFill>
        <p:spPr>
          <a:xfrm>
            <a:off x="2415874" y="4241421"/>
            <a:ext cx="3000375" cy="1397379"/>
          </a:xfrm>
          <a:prstGeom prst="rect">
            <a:avLst/>
          </a:prstGeom>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3676155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46E534B-6F39-4F37-AEB4-1EE247AD3AE0}"/>
              </a:ext>
            </a:extLst>
          </p:cNvPr>
          <p:cNvSpPr/>
          <p:nvPr/>
        </p:nvSpPr>
        <p:spPr>
          <a:xfrm>
            <a:off x="2659487" y="669922"/>
            <a:ext cx="4365938" cy="1062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Customer </a:t>
            </a:r>
            <a:r>
              <a:rPr lang="en-US" sz="2800" dirty="0"/>
              <a:t>satisfaction increases</a:t>
            </a:r>
          </a:p>
        </p:txBody>
      </p:sp>
      <p:cxnSp>
        <p:nvCxnSpPr>
          <p:cNvPr id="3" name="Straight Arrow Connector 2">
            <a:extLst>
              <a:ext uri="{FF2B5EF4-FFF2-40B4-BE49-F238E27FC236}">
                <a16:creationId xmlns:a16="http://schemas.microsoft.com/office/drawing/2014/main" xmlns="" id="{EAFCE03C-B77B-4826-BE52-B0183156CBA5}"/>
              </a:ext>
            </a:extLst>
          </p:cNvPr>
          <p:cNvCxnSpPr>
            <a:cxnSpLocks/>
            <a:stCxn id="2" idx="2"/>
            <a:endCxn id="5" idx="0"/>
          </p:cNvCxnSpPr>
          <p:nvPr/>
        </p:nvCxnSpPr>
        <p:spPr>
          <a:xfrm>
            <a:off x="4842456" y="1732240"/>
            <a:ext cx="108334" cy="3272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xmlns="" id="{DCCEAB08-6A73-49A9-A46D-82C33C6D0FF0}"/>
              </a:ext>
            </a:extLst>
          </p:cNvPr>
          <p:cNvSpPr/>
          <p:nvPr/>
        </p:nvSpPr>
        <p:spPr>
          <a:xfrm>
            <a:off x="2305318" y="5004412"/>
            <a:ext cx="5290943" cy="1062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Then success of store increases</a:t>
            </a:r>
            <a:endParaRPr lang="en-IN" sz="2800" dirty="0"/>
          </a:p>
        </p:txBody>
      </p:sp>
      <p:pic>
        <p:nvPicPr>
          <p:cNvPr id="7" name="Picture 6">
            <a:extLst>
              <a:ext uri="{FF2B5EF4-FFF2-40B4-BE49-F238E27FC236}">
                <a16:creationId xmlns:a16="http://schemas.microsoft.com/office/drawing/2014/main" xmlns="" id="{89150EA1-316A-4ED9-9D52-ECC0FD81E1F5}"/>
              </a:ext>
            </a:extLst>
          </p:cNvPr>
          <p:cNvPicPr>
            <a:picLocks noChangeAspect="1"/>
          </p:cNvPicPr>
          <p:nvPr/>
        </p:nvPicPr>
        <p:blipFill>
          <a:blip r:embed="rId2"/>
          <a:stretch>
            <a:fillRect/>
          </a:stretch>
        </p:blipFill>
        <p:spPr>
          <a:xfrm>
            <a:off x="5349277" y="2502152"/>
            <a:ext cx="2545471" cy="221151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266" y="669922"/>
            <a:ext cx="2392251" cy="1405447"/>
          </a:xfrm>
          <a:prstGeom prst="rect">
            <a:avLst/>
          </a:prstGeom>
        </p:spPr>
      </p:pic>
      <p:sp>
        <p:nvSpPr>
          <p:cNvPr id="4" name="Footer Placeholder 3"/>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1856110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5C03A5-7600-4323-B602-D569BDE3E864}"/>
              </a:ext>
            </a:extLst>
          </p:cNvPr>
          <p:cNvSpPr>
            <a:spLocks noGrp="1"/>
          </p:cNvSpPr>
          <p:nvPr>
            <p:ph type="title"/>
          </p:nvPr>
        </p:nvSpPr>
        <p:spPr/>
        <p:txBody>
          <a:bodyPr/>
          <a:lstStyle/>
          <a:p>
            <a:r>
              <a:rPr lang="en-IN" dirty="0"/>
              <a:t>If Customer satisfaction increases, then these increases:</a:t>
            </a:r>
          </a:p>
        </p:txBody>
      </p:sp>
      <p:sp>
        <p:nvSpPr>
          <p:cNvPr id="3" name="Rectangle 2">
            <a:extLst>
              <a:ext uri="{FF2B5EF4-FFF2-40B4-BE49-F238E27FC236}">
                <a16:creationId xmlns:a16="http://schemas.microsoft.com/office/drawing/2014/main" xmlns="" id="{27CFC4C7-C5C1-4D10-AE8B-6C4ADB2FDD1D}"/>
              </a:ext>
            </a:extLst>
          </p:cNvPr>
          <p:cNvSpPr/>
          <p:nvPr/>
        </p:nvSpPr>
        <p:spPr>
          <a:xfrm>
            <a:off x="2448561" y="2415928"/>
            <a:ext cx="3921760" cy="116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Purchase/customer activation</a:t>
            </a:r>
            <a:endParaRPr lang="en-IN" sz="2800" dirty="0"/>
          </a:p>
        </p:txBody>
      </p:sp>
      <p:sp>
        <p:nvSpPr>
          <p:cNvPr id="5" name="Rectangle 4">
            <a:extLst>
              <a:ext uri="{FF2B5EF4-FFF2-40B4-BE49-F238E27FC236}">
                <a16:creationId xmlns:a16="http://schemas.microsoft.com/office/drawing/2014/main" xmlns="" id="{41F56173-34FE-4989-9C2A-BE71388D4562}"/>
              </a:ext>
            </a:extLst>
          </p:cNvPr>
          <p:cNvSpPr/>
          <p:nvPr/>
        </p:nvSpPr>
        <p:spPr>
          <a:xfrm>
            <a:off x="3954033" y="3575277"/>
            <a:ext cx="5827058" cy="1123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Re-purchase Intention/Customer Retention</a:t>
            </a:r>
            <a:endParaRPr lang="en-IN" sz="2800" dirty="0"/>
          </a:p>
        </p:txBody>
      </p:sp>
      <p:sp>
        <p:nvSpPr>
          <p:cNvPr id="6" name="Rectangle 5">
            <a:extLst>
              <a:ext uri="{FF2B5EF4-FFF2-40B4-BE49-F238E27FC236}">
                <a16:creationId xmlns:a16="http://schemas.microsoft.com/office/drawing/2014/main" xmlns="" id="{CA725F56-46A2-4D5E-BA75-74AAE33790B9}"/>
              </a:ext>
            </a:extLst>
          </p:cNvPr>
          <p:cNvSpPr/>
          <p:nvPr/>
        </p:nvSpPr>
        <p:spPr>
          <a:xfrm>
            <a:off x="7908786" y="4698897"/>
            <a:ext cx="3817770" cy="1366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Customer Loyalty</a:t>
            </a:r>
            <a:endParaRPr lang="en-IN" sz="2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842" y="1574943"/>
            <a:ext cx="3403992" cy="1926820"/>
          </a:xfrm>
          <a:prstGeom prst="rect">
            <a:avLst/>
          </a:prstGeom>
        </p:spPr>
      </p:pic>
      <p:sp>
        <p:nvSpPr>
          <p:cNvPr id="4" name="Footer Placeholder 3"/>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2842140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33352" y="624110"/>
            <a:ext cx="8671260" cy="1280890"/>
          </a:xfrm>
        </p:spPr>
        <p:txBody>
          <a:bodyPr>
            <a:normAutofit fontScale="90000"/>
          </a:bodyPr>
          <a:lstStyle/>
          <a:p>
            <a:r>
              <a:rPr lang="en-US" sz="2800" dirty="0">
                <a:latin typeface="Calibri" panose="020F0502020204030204" pitchFamily="34" charset="0"/>
                <a:cs typeface="Calibri" panose="020F0502020204030204" pitchFamily="34" charset="0"/>
              </a:rPr>
              <a:t>Customer </a:t>
            </a:r>
            <a:r>
              <a:rPr lang="en-US" sz="2800" dirty="0" smtClean="0">
                <a:latin typeface="Calibri" panose="020F0502020204030204" pitchFamily="34" charset="0"/>
                <a:cs typeface="Calibri" panose="020F0502020204030204" pitchFamily="34" charset="0"/>
              </a:rPr>
              <a:t>Retention has </a:t>
            </a:r>
            <a:r>
              <a:rPr lang="en-US" sz="2800" dirty="0">
                <a:latin typeface="Calibri" panose="020F0502020204030204" pitchFamily="34" charset="0"/>
                <a:cs typeface="Calibri" panose="020F0502020204030204" pitchFamily="34" charset="0"/>
              </a:rPr>
              <a:t>emerged as one of the most important factors that </a:t>
            </a:r>
            <a:r>
              <a:rPr lang="en-US" sz="2800" dirty="0" smtClean="0">
                <a:latin typeface="Calibri" panose="020F0502020204030204" pitchFamily="34" charset="0"/>
                <a:cs typeface="Calibri" panose="020F0502020204030204" pitchFamily="34" charset="0"/>
              </a:rPr>
              <a:t>guarantee </a:t>
            </a:r>
            <a:r>
              <a:rPr lang="en-US" sz="2800" dirty="0">
                <a:latin typeface="Calibri" panose="020F0502020204030204" pitchFamily="34" charset="0"/>
                <a:cs typeface="Calibri" panose="020F0502020204030204" pitchFamily="34" charset="0"/>
              </a:rPr>
              <a:t>the success of online </a:t>
            </a:r>
            <a:r>
              <a:rPr lang="en-US" sz="2800" dirty="0" smtClean="0">
                <a:latin typeface="Calibri" panose="020F0502020204030204" pitchFamily="34" charset="0"/>
                <a:cs typeface="Calibri" panose="020F0502020204030204" pitchFamily="34" charset="0"/>
              </a:rPr>
              <a:t>store.</a:t>
            </a:r>
            <a:endParaRPr lang="en-IN" sz="2800" dirty="0">
              <a:latin typeface="Calibri" panose="020F0502020204030204" pitchFamily="34" charset="0"/>
              <a:cs typeface="Calibri" panose="020F0502020204030204"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2750" y="2133600"/>
            <a:ext cx="7482626" cy="3778250"/>
          </a:xfrm>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2916128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CE43BD-47B6-4F17-B02E-7C0F3737D28A}"/>
              </a:ext>
            </a:extLst>
          </p:cNvPr>
          <p:cNvSpPr>
            <a:spLocks noGrp="1"/>
          </p:cNvSpPr>
          <p:nvPr>
            <p:ph type="title"/>
          </p:nvPr>
        </p:nvSpPr>
        <p:spPr>
          <a:xfrm>
            <a:off x="4325679" y="131208"/>
            <a:ext cx="3351028" cy="1325563"/>
          </a:xfrm>
        </p:spPr>
        <p:txBody>
          <a:bodyPr/>
          <a:lstStyle/>
          <a:p>
            <a:r>
              <a:rPr lang="en-US"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Factors matters</a:t>
            </a:r>
            <a:endParaRPr lang="en-IN"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xmlns="" id="{13B879D4-90CE-4DDA-8A16-C1F45771E716}"/>
              </a:ext>
            </a:extLst>
          </p:cNvPr>
          <p:cNvSpPr/>
          <p:nvPr/>
        </p:nvSpPr>
        <p:spPr>
          <a:xfrm>
            <a:off x="2426993" y="3529428"/>
            <a:ext cx="3115340" cy="795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Time taken to log in</a:t>
            </a:r>
            <a:endParaRPr lang="en-IN" sz="2400" dirty="0"/>
          </a:p>
        </p:txBody>
      </p:sp>
      <p:sp>
        <p:nvSpPr>
          <p:cNvPr id="4" name="Rectangle 3">
            <a:extLst>
              <a:ext uri="{FF2B5EF4-FFF2-40B4-BE49-F238E27FC236}">
                <a16:creationId xmlns:a16="http://schemas.microsoft.com/office/drawing/2014/main" xmlns="" id="{6DFF2B68-EE7E-42CE-8852-4475366E0F96}"/>
              </a:ext>
            </a:extLst>
          </p:cNvPr>
          <p:cNvSpPr/>
          <p:nvPr/>
        </p:nvSpPr>
        <p:spPr>
          <a:xfrm>
            <a:off x="2384463" y="1595237"/>
            <a:ext cx="3157870" cy="914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User </a:t>
            </a:r>
            <a:r>
              <a:rPr lang="en-US" sz="2000" dirty="0" smtClean="0"/>
              <a:t>Friendly website/ Application </a:t>
            </a:r>
            <a:endParaRPr lang="en-IN" sz="2000" dirty="0"/>
          </a:p>
        </p:txBody>
      </p:sp>
      <p:sp>
        <p:nvSpPr>
          <p:cNvPr id="5" name="Rectangle 4">
            <a:extLst>
              <a:ext uri="{FF2B5EF4-FFF2-40B4-BE49-F238E27FC236}">
                <a16:creationId xmlns:a16="http://schemas.microsoft.com/office/drawing/2014/main" xmlns="" id="{D82A9031-3248-43DB-AD4F-9FF0291D3915}"/>
              </a:ext>
            </a:extLst>
          </p:cNvPr>
          <p:cNvSpPr/>
          <p:nvPr/>
        </p:nvSpPr>
        <p:spPr>
          <a:xfrm>
            <a:off x="5391755" y="2530079"/>
            <a:ext cx="2987749" cy="999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Ease of navigation in website</a:t>
            </a:r>
          </a:p>
        </p:txBody>
      </p:sp>
      <p:sp>
        <p:nvSpPr>
          <p:cNvPr id="6" name="Rectangle 5">
            <a:extLst>
              <a:ext uri="{FF2B5EF4-FFF2-40B4-BE49-F238E27FC236}">
                <a16:creationId xmlns:a16="http://schemas.microsoft.com/office/drawing/2014/main" xmlns="" id="{9A3C0FA2-FA3D-47B5-B6CC-001A5543CA60}"/>
              </a:ext>
            </a:extLst>
          </p:cNvPr>
          <p:cNvSpPr/>
          <p:nvPr/>
        </p:nvSpPr>
        <p:spPr>
          <a:xfrm>
            <a:off x="8224808" y="1552707"/>
            <a:ext cx="2987749" cy="956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a:t>
            </a:r>
            <a:r>
              <a:rPr lang="en-US" sz="2400" dirty="0" smtClean="0"/>
              <a:t>lexibility</a:t>
            </a:r>
            <a:endParaRPr lang="en-IN" sz="2400" dirty="0"/>
          </a:p>
        </p:txBody>
      </p:sp>
      <p:sp>
        <p:nvSpPr>
          <p:cNvPr id="7" name="Rectangle 6">
            <a:extLst>
              <a:ext uri="{FF2B5EF4-FFF2-40B4-BE49-F238E27FC236}">
                <a16:creationId xmlns:a16="http://schemas.microsoft.com/office/drawing/2014/main" xmlns="" id="{0A4EACA2-E196-41BB-A80A-789F7C436A9C}"/>
              </a:ext>
            </a:extLst>
          </p:cNvPr>
          <p:cNvSpPr/>
          <p:nvPr/>
        </p:nvSpPr>
        <p:spPr>
          <a:xfrm>
            <a:off x="8224808" y="3549981"/>
            <a:ext cx="3083442" cy="775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Payment methods</a:t>
            </a:r>
            <a:endParaRPr lang="en-IN" sz="2000" dirty="0"/>
          </a:p>
        </p:txBody>
      </p:sp>
      <p:sp>
        <p:nvSpPr>
          <p:cNvPr id="8" name="Rectangle 7">
            <a:extLst>
              <a:ext uri="{FF2B5EF4-FFF2-40B4-BE49-F238E27FC236}">
                <a16:creationId xmlns:a16="http://schemas.microsoft.com/office/drawing/2014/main" xmlns="" id="{9A54C651-A203-4F45-8A00-A84D5128B05F}"/>
              </a:ext>
            </a:extLst>
          </p:cNvPr>
          <p:cNvSpPr/>
          <p:nvPr/>
        </p:nvSpPr>
        <p:spPr>
          <a:xfrm>
            <a:off x="5214259" y="4325315"/>
            <a:ext cx="3338623" cy="680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Delivery speed</a:t>
            </a:r>
            <a:endParaRPr lang="en-IN" sz="24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5211" y="5039139"/>
            <a:ext cx="2675324" cy="1271307"/>
          </a:xfrm>
          <a:prstGeom prst="rect">
            <a:avLst/>
          </a:prstGeom>
        </p:spPr>
      </p:pic>
      <p:sp>
        <p:nvSpPr>
          <p:cNvPr id="9" name="Footer Placeholder 8"/>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1696504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50"/>
                </a:solidFill>
              </a:rPr>
              <a:t>Analysis</a:t>
            </a:r>
            <a:endParaRPr lang="en-IN" dirty="0"/>
          </a:p>
        </p:txBody>
      </p:sp>
      <p:sp>
        <p:nvSpPr>
          <p:cNvPr id="3" name="Content Placeholder 2"/>
          <p:cNvSpPr>
            <a:spLocks noGrp="1"/>
          </p:cNvSpPr>
          <p:nvPr>
            <p:ph idx="1"/>
          </p:nvPr>
        </p:nvSpPr>
        <p:spPr/>
        <p:txBody>
          <a:bodyPr>
            <a:normAutofit fontScale="92500" lnSpcReduction="20000"/>
          </a:bodyPr>
          <a:lstStyle/>
          <a:p>
            <a:pPr lvl="0">
              <a:lnSpc>
                <a:spcPct val="107000"/>
              </a:lnSpc>
              <a:spcAft>
                <a:spcPts val="800"/>
              </a:spcAft>
              <a:buFont typeface="Wingdings" panose="05000000000000000000" pitchFamily="2" charset="2"/>
              <a:buChar char="ü"/>
            </a:pP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Most of the customers are females with age from 20-50 and they used mobile internet to access with Windows as operating system.</a:t>
            </a:r>
          </a:p>
          <a:p>
            <a:pPr lvl="0">
              <a:lnSpc>
                <a:spcPct val="107000"/>
              </a:lnSpc>
              <a:spcAft>
                <a:spcPts val="800"/>
              </a:spcAft>
              <a:buFont typeface="Wingdings" panose="05000000000000000000" pitchFamily="2" charset="2"/>
              <a:buChar char="ü"/>
            </a:pPr>
            <a:r>
              <a:rPr lang="en-IN" dirty="0">
                <a:solidFill>
                  <a:schemeClr val="accent1">
                    <a:lumMod val="75000"/>
                  </a:schemeClr>
                </a:solidFill>
                <a:latin typeface="Arial Narrow" panose="020B0606020202030204" pitchFamily="34" charset="0"/>
                <a:ea typeface="Times New Roman" panose="02020603050405020304" pitchFamily="18" charset="0"/>
              </a:rPr>
              <a:t>And most of the customers used search engines to get into the platform first time and frequently.</a:t>
            </a:r>
          </a:p>
          <a:p>
            <a:pPr lvl="0">
              <a:lnSpc>
                <a:spcPct val="107000"/>
              </a:lnSpc>
              <a:spcAft>
                <a:spcPts val="800"/>
              </a:spcAft>
              <a:buFont typeface="Wingdings" panose="05000000000000000000" pitchFamily="2" charset="2"/>
              <a:buChar char="ü"/>
            </a:pP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Max customers uses there debit/credit cards for there payment.</a:t>
            </a:r>
            <a:endParaRPr lang="en-IN" dirty="0">
              <a:solidFill>
                <a:schemeClr val="accent1">
                  <a:lumMod val="75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lvl="0">
              <a:lnSpc>
                <a:spcPct val="107000"/>
              </a:lnSpc>
              <a:spcAft>
                <a:spcPts val="800"/>
              </a:spcAft>
              <a:buFont typeface="Wingdings" panose="05000000000000000000" pitchFamily="2" charset="2"/>
              <a:buChar char="ü"/>
            </a:pP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Almost customers has a expectation to have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Content_Readability</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Similar_ProductInfo</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Seller_ProductInfo</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ProductInfo_Clarity</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Ease_Navigation</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Loading_ProcessingSpeed</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UserFriendly_Interface</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Conveninet_PaymentMode</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TimelyFulfilment_Trust</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Customer_Empathy</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CustPrivacy_Guarantee</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VariousChannel_Responses</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Benefit_Discount</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Enjoy_OnlineShopping</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Convenience_Flexibility</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Returns_ReplacementPolicy</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Loyalty_ProgramAccess</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QualityInfo_Satisfaction</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WebsiteQuality_Satisfaction</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NetBenefit_Satisfaction</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User_Trust</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Product_SeveralCategory</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Relevant_ProductInfo</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Monetary_Savings</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Patronizing_Convenience</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Adventure_Sense</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Enhances_SocialStatus</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Gratification_Shopping</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Role_Fulfilment</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a:t>
            </a:r>
            <a:r>
              <a:rPr lang="en-IN" dirty="0" err="1">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Money_Worthy</a:t>
            </a:r>
            <a:r>
              <a:rPr lang="en-IN" dirty="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 in e-commerce websites</a:t>
            </a:r>
            <a:r>
              <a:rPr lang="en-IN" dirty="0" smtClean="0">
                <a:solidFill>
                  <a:schemeClr val="accent1">
                    <a:lumMod val="75000"/>
                  </a:schemeClr>
                </a:solidFill>
                <a:latin typeface="Arial Narrow" panose="020B0606020202030204" pitchFamily="34" charset="0"/>
                <a:ea typeface="Times New Roman" panose="02020603050405020304" pitchFamily="18" charset="0"/>
                <a:cs typeface="Calibri" panose="020F0502020204030204" pitchFamily="34" charset="0"/>
              </a:rPr>
              <a:t>.</a:t>
            </a:r>
            <a:endParaRPr lang="en-IN" dirty="0">
              <a:solidFill>
                <a:schemeClr val="accent1">
                  <a:lumMod val="75000"/>
                </a:schemeClr>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25570456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06D7D34-FA0E-4B47-9FC9-98F0248E7985}"/>
              </a:ext>
            </a:extLst>
          </p:cNvPr>
          <p:cNvSpPr txBox="1"/>
          <p:nvPr/>
        </p:nvSpPr>
        <p:spPr>
          <a:xfrm>
            <a:off x="1542361" y="1240188"/>
            <a:ext cx="9849079" cy="1015663"/>
          </a:xfrm>
          <a:prstGeom prst="rect">
            <a:avLst/>
          </a:prstGeom>
          <a:noFill/>
        </p:spPr>
        <p:txBody>
          <a:bodyPr wrap="square">
            <a:spAutoFit/>
          </a:bodyPr>
          <a:lstStyle/>
          <a:p>
            <a:r>
              <a:rPr lang="en-US"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system </a:t>
            </a:r>
            <a:r>
              <a:rPr lang="en-US" sz="2000" dirty="0" smtClean="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and device used by the costumer   </a:t>
            </a:r>
          </a:p>
          <a:p>
            <a:endParaRPr lang="en-US"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endParaRPr lang="en-IN"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557733E4-3326-4BB8-8F8D-B7A5693CE1C1}"/>
              </a:ext>
            </a:extLst>
          </p:cNvPr>
          <p:cNvPicPr>
            <a:picLocks noChangeAspect="1"/>
          </p:cNvPicPr>
          <p:nvPr/>
        </p:nvPicPr>
        <p:blipFill>
          <a:blip r:embed="rId2"/>
          <a:stretch>
            <a:fillRect/>
          </a:stretch>
        </p:blipFill>
        <p:spPr>
          <a:xfrm>
            <a:off x="2643405" y="4091666"/>
            <a:ext cx="2857500" cy="1600200"/>
          </a:xfrm>
          <a:prstGeom prst="rect">
            <a:avLst/>
          </a:prstGeom>
        </p:spPr>
      </p:pic>
      <p:pic>
        <p:nvPicPr>
          <p:cNvPr id="5" name="Picture 4">
            <a:extLst>
              <a:ext uri="{FF2B5EF4-FFF2-40B4-BE49-F238E27FC236}">
                <a16:creationId xmlns:a16="http://schemas.microsoft.com/office/drawing/2014/main" xmlns="" id="{CF56E212-A449-4BAD-83FF-1612FE10FFAF}"/>
              </a:ext>
            </a:extLst>
          </p:cNvPr>
          <p:cNvPicPr>
            <a:picLocks noChangeAspect="1"/>
          </p:cNvPicPr>
          <p:nvPr/>
        </p:nvPicPr>
        <p:blipFill>
          <a:blip r:embed="rId3"/>
          <a:stretch>
            <a:fillRect/>
          </a:stretch>
        </p:blipFill>
        <p:spPr>
          <a:xfrm>
            <a:off x="8030948" y="4091666"/>
            <a:ext cx="2847975" cy="1600200"/>
          </a:xfrm>
          <a:prstGeom prst="rect">
            <a:avLst/>
          </a:prstGeom>
        </p:spPr>
      </p:pic>
      <p:pic>
        <p:nvPicPr>
          <p:cNvPr id="6" name="Picture 5">
            <a:extLst>
              <a:ext uri="{FF2B5EF4-FFF2-40B4-BE49-F238E27FC236}">
                <a16:creationId xmlns:a16="http://schemas.microsoft.com/office/drawing/2014/main" xmlns="" id="{5BE244D5-063F-4C38-BF6B-6C4CEDA3BC44}"/>
              </a:ext>
            </a:extLst>
          </p:cNvPr>
          <p:cNvPicPr>
            <a:picLocks noChangeAspect="1"/>
          </p:cNvPicPr>
          <p:nvPr/>
        </p:nvPicPr>
        <p:blipFill>
          <a:blip r:embed="rId4"/>
          <a:stretch>
            <a:fillRect/>
          </a:stretch>
        </p:blipFill>
        <p:spPr>
          <a:xfrm>
            <a:off x="8895577" y="1674254"/>
            <a:ext cx="1983346" cy="1983346"/>
          </a:xfrm>
          <a:prstGeom prst="rect">
            <a:avLst/>
          </a:prstGeom>
        </p:spPr>
      </p:pic>
      <p:pic>
        <p:nvPicPr>
          <p:cNvPr id="7" name="Picture 6">
            <a:extLst>
              <a:ext uri="{FF2B5EF4-FFF2-40B4-BE49-F238E27FC236}">
                <a16:creationId xmlns:a16="http://schemas.microsoft.com/office/drawing/2014/main" xmlns="" id="{6AA392CB-C2C7-475B-8C65-B6B645617118}"/>
              </a:ext>
            </a:extLst>
          </p:cNvPr>
          <p:cNvPicPr>
            <a:picLocks noChangeAspect="1"/>
          </p:cNvPicPr>
          <p:nvPr/>
        </p:nvPicPr>
        <p:blipFill>
          <a:blip r:embed="rId5"/>
          <a:stretch>
            <a:fillRect/>
          </a:stretch>
        </p:blipFill>
        <p:spPr>
          <a:xfrm>
            <a:off x="2643405" y="1674254"/>
            <a:ext cx="5978900" cy="1983346"/>
          </a:xfrm>
          <a:prstGeom prst="rect">
            <a:avLst/>
          </a:prstGeom>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2290459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92D050"/>
                </a:solidFill>
              </a:rPr>
              <a:t>Observations</a:t>
            </a:r>
            <a:endParaRPr lang="en-IN" dirty="0">
              <a:solidFill>
                <a:srgbClr val="92D050"/>
              </a:solidFill>
            </a:endParaRPr>
          </a:p>
        </p:txBody>
      </p:sp>
      <p:sp>
        <p:nvSpPr>
          <p:cNvPr id="3" name="Content Placeholder 2"/>
          <p:cNvSpPr>
            <a:spLocks noGrp="1"/>
          </p:cNvSpPr>
          <p:nvPr>
            <p:ph idx="1"/>
          </p:nvPr>
        </p:nvSpPr>
        <p:spPr>
          <a:xfrm>
            <a:off x="2589212" y="1905000"/>
            <a:ext cx="8915400" cy="4263980"/>
          </a:xfrm>
        </p:spPr>
        <p:txBody>
          <a:bodyPr>
            <a:normAutofit fontScale="85000" lnSpcReduction="20000"/>
          </a:bodyPr>
          <a:lstStyle/>
          <a:p>
            <a:r>
              <a:rPr lang="en-US" dirty="0">
                <a:solidFill>
                  <a:srgbClr val="002060"/>
                </a:solidFill>
                <a:latin typeface="Arial Narrow" panose="020B0606020202030204" pitchFamily="34" charset="0"/>
              </a:rPr>
              <a:t>Female customer often prefer to purchase more as compared to Male customer </a:t>
            </a:r>
          </a:p>
          <a:p>
            <a:r>
              <a:rPr lang="en-US" dirty="0">
                <a:solidFill>
                  <a:srgbClr val="002060"/>
                </a:solidFill>
                <a:latin typeface="Arial Narrow" panose="020B0606020202030204" pitchFamily="34" charset="0"/>
              </a:rPr>
              <a:t>People between 21 to 50 years of age tends shops more</a:t>
            </a:r>
            <a:r>
              <a:rPr lang="en-US" dirty="0" smtClean="0">
                <a:solidFill>
                  <a:srgbClr val="002060"/>
                </a:solidFill>
                <a:latin typeface="Arial Narrow" panose="020B0606020202030204" pitchFamily="34" charset="0"/>
              </a:rPr>
              <a:t>.</a:t>
            </a:r>
          </a:p>
          <a:p>
            <a:r>
              <a:rPr lang="en-IN" dirty="0" smtClean="0">
                <a:solidFill>
                  <a:srgbClr val="002060"/>
                </a:solidFill>
                <a:latin typeface="Calibri" panose="020F0502020204030204" pitchFamily="34" charset="0"/>
                <a:cs typeface="Calibri" panose="020F0502020204030204" pitchFamily="34" charset="0"/>
              </a:rPr>
              <a:t>Dataset </a:t>
            </a:r>
            <a:r>
              <a:rPr lang="en-IN" dirty="0">
                <a:solidFill>
                  <a:srgbClr val="002060"/>
                </a:solidFill>
                <a:latin typeface="Calibri" panose="020F0502020204030204" pitchFamily="34" charset="0"/>
                <a:cs typeface="Calibri" panose="020F0502020204030204" pitchFamily="34" charset="0"/>
              </a:rPr>
              <a:t>appears to have approximately 67% of Female </a:t>
            </a:r>
            <a:r>
              <a:rPr lang="en-IN" dirty="0" smtClean="0">
                <a:solidFill>
                  <a:srgbClr val="002060"/>
                </a:solidFill>
                <a:latin typeface="Calibri" panose="020F0502020204030204" pitchFamily="34" charset="0"/>
                <a:cs typeface="Calibri" panose="020F0502020204030204" pitchFamily="34" charset="0"/>
              </a:rPr>
              <a:t>respondents &amp; </a:t>
            </a:r>
            <a:r>
              <a:rPr lang="en-IN" dirty="0">
                <a:solidFill>
                  <a:srgbClr val="002060"/>
                </a:solidFill>
                <a:latin typeface="Calibri" panose="020F0502020204030204" pitchFamily="34" charset="0"/>
                <a:cs typeface="Calibri" panose="020F0502020204030204" pitchFamily="34" charset="0"/>
              </a:rPr>
              <a:t>32 % of </a:t>
            </a:r>
            <a:r>
              <a:rPr lang="en-IN" dirty="0" smtClean="0">
                <a:solidFill>
                  <a:srgbClr val="002060"/>
                </a:solidFill>
                <a:latin typeface="Calibri" panose="020F0502020204030204" pitchFamily="34" charset="0"/>
                <a:cs typeface="Calibri" panose="020F0502020204030204" pitchFamily="34" charset="0"/>
              </a:rPr>
              <a:t>Male</a:t>
            </a:r>
            <a:endParaRPr lang="en-US" dirty="0">
              <a:solidFill>
                <a:srgbClr val="002060"/>
              </a:solidFill>
              <a:latin typeface="Arial Narrow" panose="020B0606020202030204" pitchFamily="34" charset="0"/>
            </a:endParaRPr>
          </a:p>
          <a:p>
            <a:r>
              <a:rPr lang="en-US" dirty="0">
                <a:solidFill>
                  <a:srgbClr val="002060"/>
                </a:solidFill>
                <a:latin typeface="Arial Narrow" panose="020B0606020202030204" pitchFamily="34" charset="0"/>
              </a:rPr>
              <a:t>Delhi has maximum count which means in Delhi the online purchase is high</a:t>
            </a:r>
            <a:r>
              <a:rPr lang="en-US" dirty="0" smtClean="0">
                <a:solidFill>
                  <a:srgbClr val="002060"/>
                </a:solidFill>
                <a:latin typeface="Arial Narrow" panose="020B0606020202030204" pitchFamily="34" charset="0"/>
              </a:rPr>
              <a:t>.</a:t>
            </a:r>
          </a:p>
          <a:p>
            <a:r>
              <a:rPr lang="en-US" dirty="0">
                <a:solidFill>
                  <a:srgbClr val="002060"/>
                </a:solidFill>
                <a:latin typeface="Arial Narrow" panose="020B0606020202030204" pitchFamily="34" charset="0"/>
              </a:rPr>
              <a:t>Mobile screen size has maximum count for </a:t>
            </a:r>
            <a:r>
              <a:rPr lang="en-US" dirty="0" err="1">
                <a:solidFill>
                  <a:srgbClr val="002060"/>
                </a:solidFill>
                <a:latin typeface="Arial Narrow" panose="020B0606020202030204" pitchFamily="34" charset="0"/>
              </a:rPr>
              <a:t>others,and</a:t>
            </a:r>
            <a:r>
              <a:rPr lang="en-US" dirty="0">
                <a:solidFill>
                  <a:srgbClr val="002060"/>
                </a:solidFill>
                <a:latin typeface="Arial Narrow" panose="020B0606020202030204" pitchFamily="34" charset="0"/>
              </a:rPr>
              <a:t> 2nd most count is for 5.5 which is the most used screen size.</a:t>
            </a:r>
          </a:p>
          <a:p>
            <a:r>
              <a:rPr lang="en-US" dirty="0">
                <a:solidFill>
                  <a:srgbClr val="002060"/>
                </a:solidFill>
                <a:latin typeface="Arial Narrow" panose="020B0606020202030204" pitchFamily="34" charset="0"/>
              </a:rPr>
              <a:t>Customers with OS windows/windows mobile are more in </a:t>
            </a:r>
            <a:r>
              <a:rPr lang="en-US" dirty="0" err="1">
                <a:solidFill>
                  <a:srgbClr val="002060"/>
                </a:solidFill>
                <a:latin typeface="Arial Narrow" panose="020B0606020202030204" pitchFamily="34" charset="0"/>
              </a:rPr>
              <a:t>number,as</a:t>
            </a:r>
            <a:r>
              <a:rPr lang="en-US" dirty="0">
                <a:solidFill>
                  <a:srgbClr val="002060"/>
                </a:solidFill>
                <a:latin typeface="Arial Narrow" panose="020B0606020202030204" pitchFamily="34" charset="0"/>
              </a:rPr>
              <a:t> it's the most common OS.</a:t>
            </a:r>
          </a:p>
          <a:p>
            <a:r>
              <a:rPr lang="en-US" dirty="0">
                <a:solidFill>
                  <a:srgbClr val="002060"/>
                </a:solidFill>
                <a:latin typeface="Arial Narrow" panose="020B0606020202030204" pitchFamily="34" charset="0"/>
              </a:rPr>
              <a:t>Most of the customers uses chrome browser</a:t>
            </a:r>
            <a:r>
              <a:rPr lang="en-US" dirty="0" smtClean="0">
                <a:solidFill>
                  <a:srgbClr val="002060"/>
                </a:solidFill>
                <a:latin typeface="Arial Narrow" panose="020B0606020202030204" pitchFamily="34" charset="0"/>
              </a:rPr>
              <a:t>, which </a:t>
            </a:r>
            <a:r>
              <a:rPr lang="en-US" dirty="0">
                <a:solidFill>
                  <a:srgbClr val="002060"/>
                </a:solidFill>
                <a:latin typeface="Arial Narrow" panose="020B0606020202030204" pitchFamily="34" charset="0"/>
              </a:rPr>
              <a:t>seems to be best in market and easy to use.</a:t>
            </a:r>
          </a:p>
          <a:p>
            <a:r>
              <a:rPr lang="en-US" dirty="0">
                <a:solidFill>
                  <a:srgbClr val="002060"/>
                </a:solidFill>
                <a:latin typeface="Arial Narrow" panose="020B0606020202030204" pitchFamily="34" charset="0"/>
              </a:rPr>
              <a:t>Most of the customers used Search engine to reach there favorite online store for the first time , as search engine shows variety of similar product from n-number of sites.</a:t>
            </a:r>
          </a:p>
          <a:p>
            <a:r>
              <a:rPr lang="en-US" dirty="0">
                <a:solidFill>
                  <a:srgbClr val="002060"/>
                </a:solidFill>
                <a:latin typeface="Arial Narrow" panose="020B0606020202030204" pitchFamily="34" charset="0"/>
              </a:rPr>
              <a:t>After first visit most of the customers are reaching the online store through Search engine, Via application and Direct </a:t>
            </a:r>
            <a:r>
              <a:rPr lang="en-US" dirty="0" err="1">
                <a:solidFill>
                  <a:srgbClr val="002060"/>
                </a:solidFill>
                <a:latin typeface="Arial Narrow" panose="020B0606020202030204" pitchFamily="34" charset="0"/>
              </a:rPr>
              <a:t>Url</a:t>
            </a:r>
            <a:r>
              <a:rPr lang="en-US" dirty="0">
                <a:solidFill>
                  <a:srgbClr val="002060"/>
                </a:solidFill>
                <a:latin typeface="Arial Narrow" panose="020B0606020202030204" pitchFamily="34" charset="0"/>
              </a:rPr>
              <a:t>.</a:t>
            </a:r>
          </a:p>
          <a:p>
            <a:r>
              <a:rPr lang="en-US" dirty="0">
                <a:solidFill>
                  <a:srgbClr val="002060"/>
                </a:solidFill>
                <a:latin typeface="Arial Narrow" panose="020B0606020202030204" pitchFamily="34" charset="0"/>
              </a:rPr>
              <a:t>Most of the customers are exploring the e-retail store more than 6 mins before making purchase decision (checking all info and deciding which one to buy usually take time).</a:t>
            </a:r>
          </a:p>
          <a:p>
            <a:r>
              <a:rPr lang="en-US" dirty="0">
                <a:solidFill>
                  <a:srgbClr val="002060"/>
                </a:solidFill>
                <a:latin typeface="Arial Narrow" panose="020B0606020202030204" pitchFamily="34" charset="0"/>
              </a:rPr>
              <a:t>Maximum customers are using credit/debit cards for there payment(most </a:t>
            </a:r>
            <a:r>
              <a:rPr lang="en-US" dirty="0" smtClean="0">
                <a:solidFill>
                  <a:srgbClr val="002060"/>
                </a:solidFill>
                <a:latin typeface="Arial Narrow" panose="020B0606020202030204" pitchFamily="34" charset="0"/>
              </a:rPr>
              <a:t>convenient </a:t>
            </a:r>
            <a:r>
              <a:rPr lang="en-US" dirty="0">
                <a:solidFill>
                  <a:srgbClr val="002060"/>
                </a:solidFill>
                <a:latin typeface="Arial Narrow" panose="020B0606020202030204" pitchFamily="34" charset="0"/>
              </a:rPr>
              <a:t>and easy to use</a:t>
            </a:r>
            <a:r>
              <a:rPr lang="en-US" dirty="0" smtClean="0">
                <a:solidFill>
                  <a:srgbClr val="002060"/>
                </a:solidFill>
                <a:latin typeface="Arial Narrow" panose="020B0606020202030204" pitchFamily="34" charset="0"/>
              </a:rPr>
              <a:t>).</a:t>
            </a:r>
          </a:p>
          <a:p>
            <a:r>
              <a:rPr lang="en-US" dirty="0">
                <a:solidFill>
                  <a:srgbClr val="002060"/>
                </a:solidFill>
                <a:latin typeface="Arial Narrow" panose="020B0606020202030204" pitchFamily="34" charset="0"/>
              </a:rPr>
              <a:t>Amazon and </a:t>
            </a:r>
            <a:r>
              <a:rPr lang="en-US" dirty="0" err="1">
                <a:solidFill>
                  <a:srgbClr val="002060"/>
                </a:solidFill>
                <a:latin typeface="Arial Narrow" panose="020B0606020202030204" pitchFamily="34" charset="0"/>
              </a:rPr>
              <a:t>flipkart</a:t>
            </a:r>
            <a:r>
              <a:rPr lang="en-US" dirty="0">
                <a:solidFill>
                  <a:srgbClr val="002060"/>
                </a:solidFill>
                <a:latin typeface="Arial Narrow" panose="020B0606020202030204" pitchFamily="34" charset="0"/>
              </a:rPr>
              <a:t> is  performing best in all given </a:t>
            </a:r>
            <a:r>
              <a:rPr lang="en-US" dirty="0" smtClean="0">
                <a:solidFill>
                  <a:srgbClr val="002060"/>
                </a:solidFill>
                <a:latin typeface="Arial Narrow" panose="020B0606020202030204" pitchFamily="34" charset="0"/>
              </a:rPr>
              <a:t>parameter</a:t>
            </a:r>
            <a:endParaRPr lang="en-US" dirty="0">
              <a:solidFill>
                <a:srgbClr val="002060"/>
              </a:solidFill>
              <a:latin typeface="Arial Narrow" panose="020B0606020202030204" pitchFamily="34" charset="0"/>
            </a:endParaRPr>
          </a:p>
          <a:p>
            <a:endParaRPr lang="en-IN" dirty="0"/>
          </a:p>
        </p:txBody>
      </p:sp>
      <p:sp>
        <p:nvSpPr>
          <p:cNvPr id="4" name="Footer Placeholder 3"/>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1442988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rPr>
              <a:t>Conclusion</a:t>
            </a:r>
            <a:endParaRPr lang="en-IN" dirty="0">
              <a:solidFill>
                <a:srgbClr val="002060"/>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solidFill>
                  <a:srgbClr val="002060"/>
                </a:solidFill>
              </a:rPr>
              <a:t>After the detailed analysis of problem </a:t>
            </a:r>
            <a:r>
              <a:rPr lang="en-US" b="1" dirty="0">
                <a:solidFill>
                  <a:srgbClr val="002060"/>
                </a:solidFill>
              </a:rPr>
              <a:t>I found the following conclusions:</a:t>
            </a:r>
          </a:p>
          <a:p>
            <a:r>
              <a:rPr lang="en-US" b="1" dirty="0">
                <a:solidFill>
                  <a:srgbClr val="002060"/>
                </a:solidFill>
              </a:rPr>
              <a:t>Frequency of Females </a:t>
            </a:r>
            <a:r>
              <a:rPr lang="en-US" b="1" dirty="0" err="1">
                <a:solidFill>
                  <a:srgbClr val="002060"/>
                </a:solidFill>
              </a:rPr>
              <a:t>shoping</a:t>
            </a:r>
            <a:r>
              <a:rPr lang="en-US" b="1" dirty="0">
                <a:solidFill>
                  <a:srgbClr val="002060"/>
                </a:solidFill>
              </a:rPr>
              <a:t> is high so making them satisfied will help the sellers to get more business. </a:t>
            </a:r>
          </a:p>
          <a:p>
            <a:r>
              <a:rPr lang="en-US" b="1" dirty="0">
                <a:solidFill>
                  <a:srgbClr val="002060"/>
                </a:solidFill>
              </a:rPr>
              <a:t> Loyal customers prefer buying and tend to spend more money on shopping in your store. Statistics show that engaged consumers purchase more frequently. It is necessary to hear customer feedback because most of them are valuable feedbacks.</a:t>
            </a:r>
          </a:p>
          <a:p>
            <a:r>
              <a:rPr lang="en-US" b="1" dirty="0">
                <a:solidFill>
                  <a:srgbClr val="002060"/>
                </a:solidFill>
              </a:rPr>
              <a:t> Sometimes customer feedback is the best marketing strategy. They are frequent customers so they will know which areas of your business may well be improved. If their feedback is approved, they will extremely excite and support your company with their best ability. </a:t>
            </a:r>
            <a:endParaRPr lang="en-US" b="1" dirty="0" smtClean="0">
              <a:solidFill>
                <a:srgbClr val="002060"/>
              </a:solidFill>
            </a:endParaRPr>
          </a:p>
          <a:p>
            <a:r>
              <a:rPr lang="en-US" b="1" dirty="0" smtClean="0">
                <a:solidFill>
                  <a:srgbClr val="002060"/>
                </a:solidFill>
              </a:rPr>
              <a:t>It </a:t>
            </a:r>
            <a:r>
              <a:rPr lang="en-US" b="1" dirty="0">
                <a:solidFill>
                  <a:srgbClr val="002060"/>
                </a:solidFill>
              </a:rPr>
              <a:t>found </a:t>
            </a:r>
            <a:r>
              <a:rPr lang="en-US" b="1" dirty="0" smtClean="0">
                <a:solidFill>
                  <a:srgbClr val="002060"/>
                </a:solidFill>
              </a:rPr>
              <a:t>that Amazon </a:t>
            </a:r>
            <a:r>
              <a:rPr lang="en-US" b="1" dirty="0">
                <a:solidFill>
                  <a:srgbClr val="002060"/>
                </a:solidFill>
              </a:rPr>
              <a:t>and Flipkart are standing best out in the market by using ethical, reasonable business strategies</a:t>
            </a:r>
            <a:endParaRPr lang="en-US" b="1" dirty="0" smtClean="0">
              <a:solidFill>
                <a:srgbClr val="002060"/>
              </a:solidFill>
            </a:endParaRPr>
          </a:p>
          <a:p>
            <a:r>
              <a:rPr lang="en-US" b="1" dirty="0">
                <a:solidFill>
                  <a:srgbClr val="002060"/>
                </a:solidFill>
              </a:rPr>
              <a:t>The repeat purchase intention (loyalty) positively, Structural equation model has been presented on the primary data collected from the Indian online shoppers.</a:t>
            </a:r>
          </a:p>
          <a:p>
            <a:r>
              <a:rPr lang="en-US" b="1" dirty="0">
                <a:solidFill>
                  <a:srgbClr val="002060"/>
                </a:solidFill>
              </a:rPr>
              <a:t>Here as an conclusion part I found that using dead old strategies for retailers will effect customer retention. </a:t>
            </a:r>
            <a:r>
              <a:rPr lang="en-US" b="1" dirty="0" smtClean="0">
                <a:solidFill>
                  <a:srgbClr val="002060"/>
                </a:solidFill>
              </a:rPr>
              <a:t> </a:t>
            </a:r>
            <a:endParaRPr lang="en-US" b="1" dirty="0">
              <a:solidFill>
                <a:srgbClr val="002060"/>
              </a:solidFill>
            </a:endParaRPr>
          </a:p>
        </p:txBody>
      </p:sp>
      <p:sp>
        <p:nvSpPr>
          <p:cNvPr id="4" name="Footer Placeholder 3"/>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1672834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solidFill>
                  <a:schemeClr val="bg1"/>
                </a:solidFill>
              </a:rPr>
              <a:t>.</a:t>
            </a:r>
            <a:endParaRPr lang="en-IN"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3" y="1598613"/>
            <a:ext cx="5181600" cy="3282156"/>
          </a:xfrm>
        </p:spPr>
      </p:pic>
      <p:sp>
        <p:nvSpPr>
          <p:cNvPr id="6" name="Text Placeholder 5"/>
          <p:cNvSpPr>
            <a:spLocks noGrp="1"/>
          </p:cNvSpPr>
          <p:nvPr>
            <p:ph type="body" sz="half" idx="2"/>
          </p:nvPr>
        </p:nvSpPr>
        <p:spPr/>
        <p:txBody>
          <a:bodyPr/>
          <a:lstStyle/>
          <a:p>
            <a:r>
              <a:rPr lang="en-IN" dirty="0" smtClean="0">
                <a:solidFill>
                  <a:schemeClr val="bg1"/>
                </a:solidFill>
              </a:rPr>
              <a:t>.</a:t>
            </a:r>
            <a:endParaRPr lang="en-IN" dirty="0">
              <a:solidFill>
                <a:schemeClr val="bg1"/>
              </a:solidFill>
            </a:endParaRPr>
          </a:p>
        </p:txBody>
      </p:sp>
      <p:sp>
        <p:nvSpPr>
          <p:cNvPr id="7" name="Rectangle 6"/>
          <p:cNvSpPr/>
          <p:nvPr/>
        </p:nvSpPr>
        <p:spPr>
          <a:xfrm>
            <a:off x="2730321" y="1983346"/>
            <a:ext cx="3155324" cy="156966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smtClean="0">
                <a:ln/>
                <a:solidFill>
                  <a:schemeClr val="accent3"/>
                </a:solidFill>
              </a:rPr>
              <a:t>Presented by:</a:t>
            </a:r>
          </a:p>
          <a:p>
            <a:pPr algn="ctr"/>
            <a:endParaRPr lang="en-US" sz="3200" b="1" dirty="0" smtClean="0">
              <a:ln/>
              <a:solidFill>
                <a:schemeClr val="accent3"/>
              </a:solidFill>
            </a:endParaRPr>
          </a:p>
          <a:p>
            <a:pPr algn="ctr"/>
            <a:r>
              <a:rPr lang="en-US" sz="3200" b="1" dirty="0" smtClean="0">
                <a:ln/>
                <a:solidFill>
                  <a:schemeClr val="accent3"/>
                </a:solidFill>
              </a:rPr>
              <a:t>Deepak </a:t>
            </a:r>
            <a:r>
              <a:rPr lang="en-US" sz="3200" b="1" dirty="0" err="1" smtClean="0">
                <a:ln/>
                <a:solidFill>
                  <a:schemeClr val="accent3"/>
                </a:solidFill>
              </a:rPr>
              <a:t>singh</a:t>
            </a:r>
            <a:endParaRPr lang="en-US" sz="3200" b="1" cap="none" spc="0" dirty="0">
              <a:ln/>
              <a:solidFill>
                <a:schemeClr val="accent3"/>
              </a:solidFill>
              <a:effectLst/>
            </a:endParaRPr>
          </a:p>
        </p:txBody>
      </p:sp>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1852692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effectLst>
                  <a:outerShdw blurRad="38100" dist="38100" dir="2700000" algn="tl">
                    <a:srgbClr val="000000">
                      <a:alpha val="43137"/>
                    </a:srgbClr>
                  </a:outerShdw>
                </a:effectLst>
              </a:rPr>
              <a:t>Customer </a:t>
            </a:r>
            <a:r>
              <a:rPr lang="en-IN" b="1" dirty="0" smtClean="0">
                <a:effectLst>
                  <a:outerShdw blurRad="38100" dist="38100" dir="2700000" algn="tl">
                    <a:srgbClr val="000000">
                      <a:alpha val="43137"/>
                    </a:srgbClr>
                  </a:outerShdw>
                </a:effectLst>
              </a:rPr>
              <a:t>Retention</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5892" y="1598612"/>
            <a:ext cx="5181600" cy="4262437"/>
          </a:xfrm>
        </p:spPr>
      </p:pic>
      <p:sp>
        <p:nvSpPr>
          <p:cNvPr id="4" name="Text Placeholder 3"/>
          <p:cNvSpPr>
            <a:spLocks noGrp="1"/>
          </p:cNvSpPr>
          <p:nvPr>
            <p:ph type="body" sz="half" idx="2"/>
          </p:nvPr>
        </p:nvSpPr>
        <p:spPr/>
        <p:txBody>
          <a:bodyPr/>
          <a:lstStyle/>
          <a:p>
            <a:r>
              <a:rPr lang="en-US" dirty="0">
                <a:latin typeface="Calibri" panose="020F0502020204030204" pitchFamily="34" charset="0"/>
                <a:cs typeface="Calibri" panose="020F0502020204030204" pitchFamily="34" charset="0"/>
              </a:rPr>
              <a:t>What is Customer Retention?</a:t>
            </a:r>
          </a:p>
          <a:p>
            <a:r>
              <a:rPr lang="en-US" dirty="0">
                <a:latin typeface="Calibri" panose="020F0502020204030204" pitchFamily="34" charset="0"/>
                <a:cs typeface="Calibri" panose="020F0502020204030204" pitchFamily="34" charset="0"/>
              </a:rPr>
              <a:t>Customer retention is the ability to </a:t>
            </a:r>
            <a:r>
              <a:rPr lang="en-US" dirty="0" smtClean="0">
                <a:latin typeface="Calibri" panose="020F0502020204030204" pitchFamily="34" charset="0"/>
                <a:cs typeface="Calibri" panose="020F0502020204030204" pitchFamily="34" charset="0"/>
              </a:rPr>
              <a:t>keep customers </a:t>
            </a:r>
            <a:r>
              <a:rPr lang="en-US" dirty="0">
                <a:latin typeface="Calibri" panose="020F0502020204030204" pitchFamily="34" charset="0"/>
                <a:cs typeface="Calibri" panose="020F0502020204030204" pitchFamily="34" charset="0"/>
              </a:rPr>
              <a:t>coming to your store or website </a:t>
            </a:r>
            <a:r>
              <a:rPr lang="en-US" dirty="0" smtClean="0">
                <a:latin typeface="Calibri" panose="020F0502020204030204" pitchFamily="34" charset="0"/>
                <a:cs typeface="Calibri" panose="020F0502020204030204" pitchFamily="34" charset="0"/>
              </a:rPr>
              <a:t>to create </a:t>
            </a:r>
            <a:r>
              <a:rPr lang="en-US" dirty="0">
                <a:latin typeface="Calibri" panose="020F0502020204030204" pitchFamily="34" charset="0"/>
                <a:cs typeface="Calibri" panose="020F0502020204030204" pitchFamily="34" charset="0"/>
              </a:rPr>
              <a:t>repeat </a:t>
            </a:r>
            <a:r>
              <a:rPr lang="en-US" dirty="0" smtClean="0">
                <a:latin typeface="Calibri" panose="020F0502020204030204" pitchFamily="34" charset="0"/>
                <a:cs typeface="Calibri" panose="020F0502020204030204" pitchFamily="34" charset="0"/>
              </a:rPr>
              <a:t>business.</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Knowing customer </a:t>
            </a:r>
            <a:r>
              <a:rPr lang="en-US" dirty="0" smtClean="0">
                <a:latin typeface="Calibri" panose="020F0502020204030204" pitchFamily="34" charset="0"/>
                <a:cs typeface="Calibri" panose="020F0502020204030204" pitchFamily="34" charset="0"/>
              </a:rPr>
              <a:t>behavior</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Customer </a:t>
            </a:r>
            <a:r>
              <a:rPr lang="en-US" dirty="0">
                <a:latin typeface="Calibri" panose="020F0502020204030204" pitchFamily="34" charset="0"/>
                <a:cs typeface="Calibri" panose="020F0502020204030204" pitchFamily="34" charset="0"/>
              </a:rPr>
              <a:t>expectation of future </a:t>
            </a:r>
            <a:r>
              <a:rPr lang="en-US" dirty="0" smtClean="0">
                <a:latin typeface="Calibri" panose="020F0502020204030204" pitchFamily="34" charset="0"/>
                <a:cs typeface="Calibri" panose="020F0502020204030204" pitchFamily="34" charset="0"/>
              </a:rPr>
              <a:t>use</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Keeping </a:t>
            </a:r>
            <a:r>
              <a:rPr lang="en-US" dirty="0">
                <a:latin typeface="Calibri" panose="020F0502020204030204" pitchFamily="34" charset="0"/>
                <a:cs typeface="Calibri" panose="020F0502020204030204" pitchFamily="34" charset="0"/>
              </a:rPr>
              <a:t>customers active with </a:t>
            </a:r>
            <a:r>
              <a:rPr lang="en-US" dirty="0" smtClean="0">
                <a:latin typeface="Calibri" panose="020F0502020204030204" pitchFamily="34" charset="0"/>
                <a:cs typeface="Calibri" panose="020F0502020204030204" pitchFamily="34" charset="0"/>
              </a:rPr>
              <a:t>tools</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Strong </a:t>
            </a:r>
            <a:r>
              <a:rPr lang="en-US" dirty="0">
                <a:latin typeface="Calibri" panose="020F0502020204030204" pitchFamily="34" charset="0"/>
                <a:cs typeface="Calibri" panose="020F0502020204030204" pitchFamily="34" charset="0"/>
              </a:rPr>
              <a:t>CRM system</a:t>
            </a:r>
          </a:p>
          <a:p>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330" y="4084752"/>
            <a:ext cx="2089081" cy="1776297"/>
          </a:xfrm>
          <a:prstGeom prst="rect">
            <a:avLst/>
          </a:prstGeom>
        </p:spPr>
      </p:pic>
      <p:sp>
        <p:nvSpPr>
          <p:cNvPr id="3" name="Footer Placeholder 2"/>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31596782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3"/>
                </a:solidFill>
                <a:latin typeface="Calibri" panose="020F0502020204030204" pitchFamily="34" charset="0"/>
                <a:cs typeface="Calibri" panose="020F0502020204030204" pitchFamily="34" charset="0"/>
              </a:rPr>
              <a:t>Need </a:t>
            </a:r>
            <a:r>
              <a:rPr lang="en-US" b="1" dirty="0">
                <a:solidFill>
                  <a:schemeClr val="accent3"/>
                </a:solidFill>
                <a:latin typeface="Calibri" panose="020F0502020204030204" pitchFamily="34" charset="0"/>
                <a:cs typeface="Calibri" panose="020F0502020204030204" pitchFamily="34" charset="0"/>
              </a:rPr>
              <a:t>of </a:t>
            </a:r>
            <a:r>
              <a:rPr lang="en-US" b="1" dirty="0" smtClean="0">
                <a:solidFill>
                  <a:schemeClr val="accent3"/>
                </a:solidFill>
                <a:latin typeface="Calibri" panose="020F0502020204030204" pitchFamily="34" charset="0"/>
                <a:cs typeface="Calibri" panose="020F0502020204030204" pitchFamily="34" charset="0"/>
              </a:rPr>
              <a:t>customer Retention</a:t>
            </a:r>
            <a:endParaRPr lang="en-IN" dirty="0">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1" y="927279"/>
            <a:ext cx="5410202" cy="4933770"/>
          </a:xfrm>
        </p:spPr>
      </p:pic>
      <p:sp>
        <p:nvSpPr>
          <p:cNvPr id="4" name="Text Placeholder 3"/>
          <p:cNvSpPr>
            <a:spLocks noGrp="1"/>
          </p:cNvSpPr>
          <p:nvPr>
            <p:ph type="body" sz="half" idx="2"/>
          </p:nvPr>
        </p:nvSpPr>
        <p:spPr/>
        <p:txBody>
          <a:bodyPr/>
          <a:lstStyle/>
          <a:p>
            <a:pPr>
              <a:buFont typeface="Wingdings" panose="05000000000000000000" pitchFamily="2" charset="2"/>
              <a:buChar char="ü"/>
            </a:pPr>
            <a:r>
              <a:rPr lang="en-US" b="1" dirty="0">
                <a:solidFill>
                  <a:schemeClr val="accent1">
                    <a:lumMod val="75000"/>
                  </a:schemeClr>
                </a:solidFill>
                <a:latin typeface="Rockwell" panose="02060603020205020403" pitchFamily="18" charset="0"/>
              </a:rPr>
              <a:t>Less spending on customer acquisition :</a:t>
            </a:r>
            <a:r>
              <a:rPr lang="en-US" dirty="0">
                <a:solidFill>
                  <a:schemeClr val="accent1">
                    <a:lumMod val="75000"/>
                  </a:schemeClr>
                </a:solidFill>
                <a:latin typeface="Rockwell" panose="02060603020205020403" pitchFamily="18" charset="0"/>
              </a:rPr>
              <a:t> </a:t>
            </a:r>
            <a:r>
              <a:rPr lang="en-US" dirty="0">
                <a:solidFill>
                  <a:schemeClr val="accent1">
                    <a:lumMod val="75000"/>
                  </a:schemeClr>
                </a:solidFill>
                <a:latin typeface="Arial Narrow" panose="020B0606020202030204" pitchFamily="34" charset="0"/>
              </a:rPr>
              <a:t>Acquiring a new customer can be up to five times more expensive than retaining an existing one. </a:t>
            </a:r>
          </a:p>
          <a:p>
            <a:pPr>
              <a:buFont typeface="Wingdings" panose="05000000000000000000" pitchFamily="2" charset="2"/>
              <a:buChar char="ü"/>
            </a:pPr>
            <a:r>
              <a:rPr lang="en-US" b="1" dirty="0">
                <a:solidFill>
                  <a:schemeClr val="accent1">
                    <a:lumMod val="75000"/>
                  </a:schemeClr>
                </a:solidFill>
                <a:latin typeface="Rockwell" panose="02060603020205020403" pitchFamily="18" charset="0"/>
              </a:rPr>
              <a:t> Increased profits :</a:t>
            </a:r>
            <a:r>
              <a:rPr lang="en-US" b="1" dirty="0">
                <a:solidFill>
                  <a:schemeClr val="accent1">
                    <a:lumMod val="75000"/>
                  </a:schemeClr>
                </a:solidFill>
                <a:latin typeface="Arial Narrow" panose="020B0606020202030204" pitchFamily="34" charset="0"/>
              </a:rPr>
              <a:t> </a:t>
            </a:r>
            <a:r>
              <a:rPr lang="en-US" dirty="0">
                <a:solidFill>
                  <a:schemeClr val="accent1">
                    <a:lumMod val="75000"/>
                  </a:schemeClr>
                </a:solidFill>
                <a:latin typeface="Arial Narrow" panose="020B0606020202030204" pitchFamily="34" charset="0"/>
              </a:rPr>
              <a:t>An increase in client retention by 5% can enhance profits by over 25% .</a:t>
            </a:r>
          </a:p>
          <a:p>
            <a:pPr>
              <a:buFont typeface="Wingdings" panose="05000000000000000000" pitchFamily="2" charset="2"/>
              <a:buChar char="ü"/>
            </a:pPr>
            <a:r>
              <a:rPr lang="en-US" b="1" dirty="0">
                <a:solidFill>
                  <a:schemeClr val="accent1">
                    <a:lumMod val="75000"/>
                  </a:schemeClr>
                </a:solidFill>
                <a:latin typeface="Rockwell" panose="02060603020205020403" pitchFamily="18" charset="0"/>
              </a:rPr>
              <a:t> Improved online reputation :</a:t>
            </a:r>
            <a:r>
              <a:rPr lang="en-US" dirty="0">
                <a:solidFill>
                  <a:schemeClr val="accent1">
                    <a:lumMod val="75000"/>
                  </a:schemeClr>
                </a:solidFill>
                <a:latin typeface="Arial Narrow" panose="020B0606020202030204" pitchFamily="34" charset="0"/>
              </a:rPr>
              <a:t> Over 37% of customers will only post online reviews if they are “extremely satisfied”.</a:t>
            </a:r>
          </a:p>
          <a:p>
            <a:pPr>
              <a:buFont typeface="Wingdings" panose="05000000000000000000" pitchFamily="2" charset="2"/>
              <a:buChar char="ü"/>
            </a:pPr>
            <a:r>
              <a:rPr lang="en-US" b="1" dirty="0">
                <a:solidFill>
                  <a:schemeClr val="accent1">
                    <a:lumMod val="75000"/>
                  </a:schemeClr>
                </a:solidFill>
                <a:latin typeface="Rockwell" panose="02060603020205020403" pitchFamily="18" charset="0"/>
              </a:rPr>
              <a:t> Positive Reviews : </a:t>
            </a:r>
            <a:r>
              <a:rPr lang="en-US" dirty="0">
                <a:solidFill>
                  <a:schemeClr val="accent1">
                    <a:lumMod val="75000"/>
                  </a:schemeClr>
                </a:solidFill>
                <a:latin typeface="Arial Narrow" panose="020B0606020202030204" pitchFamily="34" charset="0"/>
              </a:rPr>
              <a:t>The longer customers stay with a company, the more business, positive reviews, and they bring word of mouth advertising</a:t>
            </a:r>
            <a:r>
              <a:rPr lang="en-US" dirty="0" smtClean="0">
                <a:solidFill>
                  <a:schemeClr val="accent1">
                    <a:lumMod val="75000"/>
                  </a:schemeClr>
                </a:solidFill>
                <a:latin typeface="Rockwell" panose="02060603020205020403" pitchFamily="18" charset="0"/>
              </a:rPr>
              <a:t>.</a:t>
            </a:r>
            <a:endParaRPr lang="en-US" dirty="0">
              <a:solidFill>
                <a:schemeClr val="accent1">
                  <a:lumMod val="75000"/>
                </a:schemeClr>
              </a:solidFill>
              <a:latin typeface="Rockwell" panose="02060603020205020403" pitchFamily="18" charset="0"/>
            </a:endParaRPr>
          </a:p>
        </p:txBody>
      </p:sp>
      <p:sp>
        <p:nvSpPr>
          <p:cNvPr id="3" name="Footer Placeholder 2"/>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17367862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92925" y="624110"/>
            <a:ext cx="8911687" cy="1410752"/>
          </a:xfrm>
        </p:spPr>
        <p:txBody>
          <a:bodyPr/>
          <a:lstStyle/>
          <a:p>
            <a:r>
              <a:rPr lang="en-IN" dirty="0" smtClean="0">
                <a:solidFill>
                  <a:schemeClr val="bg1"/>
                </a:solidFill>
              </a:rPr>
              <a:t>.</a:t>
            </a:r>
            <a:endParaRPr lang="en-IN" dirty="0">
              <a:solidFill>
                <a:schemeClr val="bg1"/>
              </a:solidFill>
            </a:endParaRPr>
          </a:p>
        </p:txBody>
      </p:sp>
      <p:sp>
        <p:nvSpPr>
          <p:cNvPr id="6" name="Content Placeholder 5"/>
          <p:cNvSpPr>
            <a:spLocks noGrp="1"/>
          </p:cNvSpPr>
          <p:nvPr>
            <p:ph idx="1"/>
          </p:nvPr>
        </p:nvSpPr>
        <p:spPr>
          <a:xfrm>
            <a:off x="2589212" y="2987898"/>
            <a:ext cx="8915400" cy="2923323"/>
          </a:xfrm>
        </p:spPr>
        <p:txBody>
          <a:bodyPr>
            <a:normAutofit fontScale="92500" lnSpcReduction="20000"/>
          </a:bodyPr>
          <a:lstStyle/>
          <a:p>
            <a:pPr marL="0" indent="0">
              <a:buNone/>
            </a:pPr>
            <a:r>
              <a:rPr lang="en-IN" b="1" dirty="0">
                <a:latin typeface="Calibri" panose="020F0502020204030204" pitchFamily="34" charset="0"/>
                <a:cs typeface="Calibri" panose="020F0502020204030204" pitchFamily="34" charset="0"/>
              </a:rPr>
              <a:t>Customer retention </a:t>
            </a:r>
            <a:r>
              <a:rPr lang="en-IN" b="1" dirty="0" smtClean="0">
                <a:latin typeface="Calibri" panose="020F0502020204030204" pitchFamily="34" charset="0"/>
                <a:cs typeface="Calibri" panose="020F0502020204030204" pitchFamily="34" charset="0"/>
              </a:rPr>
              <a:t>benefits:</a:t>
            </a:r>
            <a:endParaRPr lang="en-IN" b="1" dirty="0">
              <a:latin typeface="Calibri" panose="020F0502020204030204" pitchFamily="34" charset="0"/>
              <a:cs typeface="Calibri" panose="020F0502020204030204" pitchFamily="34" charset="0"/>
            </a:endParaRPr>
          </a:p>
          <a:p>
            <a:pPr fontAlgn="base"/>
            <a:r>
              <a:rPr lang="en-US" b="1" dirty="0">
                <a:latin typeface="Calibri" panose="020F0502020204030204" pitchFamily="34" charset="0"/>
                <a:cs typeface="Calibri" panose="020F0502020204030204" pitchFamily="34" charset="0"/>
              </a:rPr>
              <a:t>Customer loyalty:</a:t>
            </a:r>
            <a:r>
              <a:rPr lang="en-US" dirty="0">
                <a:latin typeface="Calibri" panose="020F0502020204030204" pitchFamily="34" charset="0"/>
                <a:cs typeface="Calibri" panose="020F0502020204030204" pitchFamily="34" charset="0"/>
              </a:rPr>
              <a:t> Current customers already trust your brand, so it is easier to make them repeat customers.</a:t>
            </a:r>
          </a:p>
          <a:p>
            <a:pPr fontAlgn="base"/>
            <a:r>
              <a:rPr lang="en-US" b="1" dirty="0">
                <a:latin typeface="Calibri" panose="020F0502020204030204" pitchFamily="34" charset="0"/>
                <a:cs typeface="Calibri" panose="020F0502020204030204" pitchFamily="34" charset="0"/>
              </a:rPr>
              <a:t>Brand ambassadorship:</a:t>
            </a:r>
            <a:r>
              <a:rPr lang="en-US" dirty="0">
                <a:latin typeface="Calibri" panose="020F0502020204030204" pitchFamily="34" charset="0"/>
                <a:cs typeface="Calibri" panose="020F0502020204030204" pitchFamily="34" charset="0"/>
              </a:rPr>
              <a:t> Loyal customers act as vehicles of brand sentiment and customer acquisition via word-of-mouth marketing (e.g. testimonials and referrals).</a:t>
            </a:r>
          </a:p>
          <a:p>
            <a:pPr fontAlgn="base"/>
            <a:r>
              <a:rPr lang="en-US" b="1" dirty="0">
                <a:latin typeface="Calibri" panose="020F0502020204030204" pitchFamily="34" charset="0"/>
                <a:cs typeface="Calibri" panose="020F0502020204030204" pitchFamily="34" charset="0"/>
              </a:rPr>
              <a:t>Cost savings:</a:t>
            </a:r>
            <a:r>
              <a:rPr lang="en-US" dirty="0">
                <a:latin typeface="Calibri" panose="020F0502020204030204" pitchFamily="34" charset="0"/>
                <a:cs typeface="Calibri" panose="020F0502020204030204" pitchFamily="34" charset="0"/>
              </a:rPr>
              <a:t> Repeat customers trust the brand, so there is no need for an extensive  retention marketing strategy or advertising spend (versus new customers that require extensive spend to create brand sentiment and trust).</a:t>
            </a:r>
          </a:p>
          <a:p>
            <a:pPr fontAlgn="base"/>
            <a:r>
              <a:rPr lang="en-US" b="1" dirty="0">
                <a:latin typeface="Calibri" panose="020F0502020204030204" pitchFamily="34" charset="0"/>
                <a:cs typeface="Calibri" panose="020F0502020204030204" pitchFamily="34" charset="0"/>
              </a:rPr>
              <a:t>Improved profitability:</a:t>
            </a:r>
            <a:r>
              <a:rPr lang="en-US" dirty="0">
                <a:latin typeface="Calibri" panose="020F0502020204030204" pitchFamily="34" charset="0"/>
                <a:cs typeface="Calibri" panose="020F0502020204030204" pitchFamily="34" charset="0"/>
              </a:rPr>
              <a:t> Satisfying new and repeat customers sustains loyalty and increases the bottom line. In fact, happy customers are prone to make repeat purchases over a longer period of time</a:t>
            </a:r>
            <a:r>
              <a:rPr lang="en-US" dirty="0"/>
              <a:t>.</a:t>
            </a:r>
          </a:p>
          <a:p>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870" y="469561"/>
            <a:ext cx="7804598" cy="2196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643076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Relationship </a:t>
            </a:r>
            <a:r>
              <a:rPr lang="en-US" dirty="0" smtClean="0"/>
              <a:t>Management</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3" y="1510394"/>
            <a:ext cx="5181600" cy="3473729"/>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CRM </a:t>
            </a:r>
            <a:r>
              <a:rPr lang="en-US" dirty="0"/>
              <a:t>is a business strategy that commits </a:t>
            </a:r>
            <a:r>
              <a:rPr lang="en-US" dirty="0" smtClean="0"/>
              <a:t>an organization </a:t>
            </a:r>
            <a:r>
              <a:rPr lang="en-US" dirty="0"/>
              <a:t>to be customer centric with </a:t>
            </a:r>
            <a:r>
              <a:rPr lang="en-US" dirty="0" smtClean="0"/>
              <a:t>intent to </a:t>
            </a:r>
            <a:r>
              <a:rPr lang="en-US" dirty="0"/>
              <a:t>deliver profitable value by understanding </a:t>
            </a:r>
            <a:r>
              <a:rPr lang="en-US" dirty="0" smtClean="0"/>
              <a:t>and anticipating </a:t>
            </a:r>
            <a:r>
              <a:rPr lang="en-US" dirty="0"/>
              <a:t>customer needs CRM community.</a:t>
            </a:r>
          </a:p>
          <a:p>
            <a:pPr marL="285750" indent="-285750">
              <a:buFont typeface="Arial" panose="020B0604020202020204" pitchFamily="34" charset="0"/>
              <a:buChar char="•"/>
            </a:pPr>
            <a:r>
              <a:rPr lang="en-US" dirty="0"/>
              <a:t>CRM consists of a set of enabling </a:t>
            </a:r>
            <a:r>
              <a:rPr lang="en-US" dirty="0" smtClean="0"/>
              <a:t>technologies that </a:t>
            </a:r>
            <a:r>
              <a:rPr lang="en-US" dirty="0"/>
              <a:t>centralize customer data and provide </a:t>
            </a:r>
            <a:r>
              <a:rPr lang="en-US" dirty="0" smtClean="0"/>
              <a:t>an infrastructure  </a:t>
            </a:r>
            <a:r>
              <a:rPr lang="en-US" dirty="0"/>
              <a:t>that facilitates the </a:t>
            </a:r>
            <a:r>
              <a:rPr lang="en-US" dirty="0" smtClean="0"/>
              <a:t>profitable delivery </a:t>
            </a:r>
            <a:r>
              <a:rPr lang="en-US" dirty="0"/>
              <a:t>of value CRM community.</a:t>
            </a:r>
          </a:p>
          <a:p>
            <a:endParaRPr lang="en-IN" dirty="0"/>
          </a:p>
        </p:txBody>
      </p:sp>
      <p:sp>
        <p:nvSpPr>
          <p:cNvPr id="3" name="Footer Placeholder 2"/>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213315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3F2D48A-7826-4035-8BFF-27CB5E63FEF0}"/>
              </a:ext>
            </a:extLst>
          </p:cNvPr>
          <p:cNvSpPr txBox="1"/>
          <p:nvPr/>
        </p:nvSpPr>
        <p:spPr>
          <a:xfrm>
            <a:off x="2228045" y="466788"/>
            <a:ext cx="9486721" cy="338554"/>
          </a:xfrm>
          <a:prstGeom prst="rect">
            <a:avLst/>
          </a:prstGeom>
          <a:noFill/>
        </p:spPr>
        <p:txBody>
          <a:bodyPr wrap="square">
            <a:spAutoFit/>
          </a:bodyPr>
          <a:lstStyle/>
          <a:p>
            <a:r>
              <a:rPr lang="en-IN" sz="1600" dirty="0">
                <a:latin typeface="Calibri" panose="020F0502020204030204" pitchFamily="34" charset="0"/>
                <a:cs typeface="Calibri" panose="020F0502020204030204" pitchFamily="34" charset="0"/>
              </a:rPr>
              <a:t>Five major factors that contributed to the success of an e-commerce store have been identified as: </a:t>
            </a:r>
          </a:p>
        </p:txBody>
      </p:sp>
      <p:sp>
        <p:nvSpPr>
          <p:cNvPr id="4" name="Rectangle 3">
            <a:extLst>
              <a:ext uri="{FF2B5EF4-FFF2-40B4-BE49-F238E27FC236}">
                <a16:creationId xmlns:a16="http://schemas.microsoft.com/office/drawing/2014/main" xmlns="" id="{C745DA52-0CE5-44AD-99AA-1178FF5241E5}"/>
              </a:ext>
            </a:extLst>
          </p:cNvPr>
          <p:cNvSpPr/>
          <p:nvPr/>
        </p:nvSpPr>
        <p:spPr>
          <a:xfrm>
            <a:off x="5125792" y="2250249"/>
            <a:ext cx="3103810" cy="80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service</a:t>
            </a:r>
            <a:r>
              <a:rPr lang="en-IN" sz="2800" dirty="0">
                <a:latin typeface="Calibri" panose="020F0502020204030204" pitchFamily="34" charset="0"/>
                <a:cs typeface="Calibri" panose="020F0502020204030204" pitchFamily="34" charset="0"/>
              </a:rPr>
              <a:t> </a:t>
            </a:r>
            <a:r>
              <a:rPr lang="en-IN" sz="28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quality</a:t>
            </a:r>
            <a:endParaRPr lang="en-IN" sz="28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xmlns="" id="{1FAF9CE5-F656-4A0E-B2C1-1647C9ACD043}"/>
              </a:ext>
            </a:extLst>
          </p:cNvPr>
          <p:cNvSpPr/>
          <p:nvPr/>
        </p:nvSpPr>
        <p:spPr>
          <a:xfrm>
            <a:off x="2408350" y="981016"/>
            <a:ext cx="2331075" cy="628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system quality</a:t>
            </a:r>
          </a:p>
        </p:txBody>
      </p:sp>
      <p:sp>
        <p:nvSpPr>
          <p:cNvPr id="7" name="Rectangle 6">
            <a:extLst>
              <a:ext uri="{FF2B5EF4-FFF2-40B4-BE49-F238E27FC236}">
                <a16:creationId xmlns:a16="http://schemas.microsoft.com/office/drawing/2014/main" xmlns="" id="{2FD6A1E8-82B2-4CD0-B2A7-5CA9A382BB35}"/>
              </a:ext>
            </a:extLst>
          </p:cNvPr>
          <p:cNvSpPr/>
          <p:nvPr/>
        </p:nvSpPr>
        <p:spPr>
          <a:xfrm>
            <a:off x="3219718" y="1609859"/>
            <a:ext cx="3618964" cy="64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information</a:t>
            </a:r>
            <a:r>
              <a:rPr lang="en-IN" sz="2400" dirty="0">
                <a:latin typeface="Calibri" panose="020F0502020204030204" pitchFamily="34" charset="0"/>
                <a:cs typeface="Calibri" panose="020F0502020204030204" pitchFamily="34" charset="0"/>
              </a:rPr>
              <a:t> </a:t>
            </a:r>
            <a:r>
              <a:rPr lang="en-IN"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quality</a:t>
            </a:r>
            <a:endParaRPr lang="en-IN" sz="24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xmlns="" id="{7FD181B6-3B7E-46B6-9AE5-730B42C46E26}"/>
              </a:ext>
            </a:extLst>
          </p:cNvPr>
          <p:cNvSpPr/>
          <p:nvPr/>
        </p:nvSpPr>
        <p:spPr>
          <a:xfrm>
            <a:off x="6753111" y="3054766"/>
            <a:ext cx="3382565" cy="821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trust</a:t>
            </a:r>
            <a:endParaRPr lang="en-IN" sz="3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xmlns="" id="{16FA20C1-D416-4C9E-836F-D29CDF6C93F0}"/>
              </a:ext>
            </a:extLst>
          </p:cNvPr>
          <p:cNvSpPr/>
          <p:nvPr/>
        </p:nvSpPr>
        <p:spPr>
          <a:xfrm>
            <a:off x="8358747" y="3876541"/>
            <a:ext cx="3356019" cy="80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Net</a:t>
            </a:r>
            <a:r>
              <a:rPr lang="en-US" sz="2800" dirty="0">
                <a:latin typeface="Calibri" panose="020F0502020204030204" pitchFamily="34" charset="0"/>
                <a:cs typeface="Calibri" panose="020F0502020204030204" pitchFamily="34" charset="0"/>
              </a:rPr>
              <a:t> </a:t>
            </a:r>
            <a:r>
              <a:rPr lang="en-US" sz="28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benefit</a:t>
            </a:r>
            <a:endParaRPr lang="en-IN" sz="28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826" y="3997937"/>
            <a:ext cx="3048000" cy="2010185"/>
          </a:xfrm>
          <a:prstGeom prst="rect">
            <a:avLst/>
          </a:prstGeom>
        </p:spPr>
      </p:pic>
      <p:sp>
        <p:nvSpPr>
          <p:cNvPr id="6" name="Footer Placeholder 5"/>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289424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4"/>
          <p:cNvGrpSpPr>
            <a:grpSpLocks/>
          </p:cNvGrpSpPr>
          <p:nvPr/>
        </p:nvGrpSpPr>
        <p:grpSpPr bwMode="auto">
          <a:xfrm>
            <a:off x="2647951" y="3124200"/>
            <a:ext cx="1533525" cy="990600"/>
            <a:chOff x="336" y="1296"/>
            <a:chExt cx="1104" cy="624"/>
          </a:xfrm>
        </p:grpSpPr>
        <p:sp>
          <p:nvSpPr>
            <p:cNvPr id="7330" name="AutoShape 5"/>
            <p:cNvSpPr>
              <a:spLocks noChangeArrowheads="1"/>
            </p:cNvSpPr>
            <p:nvPr/>
          </p:nvSpPr>
          <p:spPr bwMode="auto">
            <a:xfrm>
              <a:off x="336" y="1296"/>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600">
                <a:latin typeface="Calibri" panose="020F0502020204030204" pitchFamily="34" charset="0"/>
                <a:cs typeface="Calibri" panose="020F0502020204030204" pitchFamily="34" charset="0"/>
              </a:endParaRPr>
            </a:p>
          </p:txBody>
        </p:sp>
        <p:sp>
          <p:nvSpPr>
            <p:cNvPr id="7331" name="AutoShape 6"/>
            <p:cNvSpPr>
              <a:spLocks noChangeArrowheads="1"/>
            </p:cNvSpPr>
            <p:nvPr/>
          </p:nvSpPr>
          <p:spPr bwMode="auto">
            <a:xfrm>
              <a:off x="432" y="1392"/>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600">
                <a:latin typeface="Calibri" panose="020F0502020204030204" pitchFamily="34" charset="0"/>
                <a:cs typeface="Calibri" panose="020F0502020204030204" pitchFamily="34" charset="0"/>
              </a:endParaRPr>
            </a:p>
          </p:txBody>
        </p:sp>
        <p:sp>
          <p:nvSpPr>
            <p:cNvPr id="7332" name="AutoShape 7"/>
            <p:cNvSpPr>
              <a:spLocks noChangeArrowheads="1"/>
            </p:cNvSpPr>
            <p:nvPr/>
          </p:nvSpPr>
          <p:spPr bwMode="auto">
            <a:xfrm>
              <a:off x="528" y="1488"/>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600">
                <a:latin typeface="Calibri" panose="020F0502020204030204" pitchFamily="34" charset="0"/>
                <a:cs typeface="Calibri" panose="020F0502020204030204" pitchFamily="34" charset="0"/>
              </a:endParaRPr>
            </a:p>
          </p:txBody>
        </p:sp>
        <p:sp>
          <p:nvSpPr>
            <p:cNvPr id="7333" name="AutoShape 8"/>
            <p:cNvSpPr>
              <a:spLocks noChangeArrowheads="1"/>
            </p:cNvSpPr>
            <p:nvPr/>
          </p:nvSpPr>
          <p:spPr bwMode="auto">
            <a:xfrm>
              <a:off x="624" y="1584"/>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600">
                <a:latin typeface="Calibri" panose="020F0502020204030204" pitchFamily="34" charset="0"/>
                <a:cs typeface="Calibri" panose="020F0502020204030204" pitchFamily="34" charset="0"/>
              </a:endParaRPr>
            </a:p>
          </p:txBody>
        </p:sp>
      </p:grpSp>
      <p:sp>
        <p:nvSpPr>
          <p:cNvPr id="7171" name="AutoShape 9"/>
          <p:cNvSpPr>
            <a:spLocks noChangeArrowheads="1"/>
          </p:cNvSpPr>
          <p:nvPr/>
        </p:nvSpPr>
        <p:spPr bwMode="auto">
          <a:xfrm>
            <a:off x="5399088" y="3886200"/>
            <a:ext cx="1466850" cy="990600"/>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latin typeface="Calibri" panose="020F0502020204030204" pitchFamily="34" charset="0"/>
                <a:cs typeface="Calibri" panose="020F0502020204030204" pitchFamily="34" charset="0"/>
              </a:rPr>
              <a:t>Marketing</a:t>
            </a:r>
          </a:p>
          <a:p>
            <a:pPr algn="ctr" eaLnBrk="1" hangingPunct="1"/>
            <a:r>
              <a:rPr lang="en-US" altLang="en-US" sz="1600">
                <a:latin typeface="Calibri" panose="020F0502020204030204" pitchFamily="34" charset="0"/>
                <a:cs typeface="Calibri" panose="020F0502020204030204" pitchFamily="34" charset="0"/>
              </a:rPr>
              <a:t>Database</a:t>
            </a:r>
          </a:p>
        </p:txBody>
      </p:sp>
      <p:sp>
        <p:nvSpPr>
          <p:cNvPr id="7172" name="Rectangle 10"/>
          <p:cNvSpPr>
            <a:spLocks noChangeArrowheads="1"/>
          </p:cNvSpPr>
          <p:nvPr/>
        </p:nvSpPr>
        <p:spPr bwMode="auto">
          <a:xfrm>
            <a:off x="7334250" y="3276600"/>
            <a:ext cx="1333500" cy="1447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latin typeface="Calibri" panose="020F0502020204030204" pitchFamily="34" charset="0"/>
                <a:cs typeface="Calibri" panose="020F0502020204030204" pitchFamily="34" charset="0"/>
              </a:rPr>
              <a:t>Analytic &amp;</a:t>
            </a:r>
          </a:p>
          <a:p>
            <a:pPr algn="ctr" eaLnBrk="1" hangingPunct="1"/>
            <a:r>
              <a:rPr lang="en-US" altLang="en-US" sz="1600">
                <a:latin typeface="Calibri" panose="020F0502020204030204" pitchFamily="34" charset="0"/>
                <a:cs typeface="Calibri" panose="020F0502020204030204" pitchFamily="34" charset="0"/>
              </a:rPr>
              <a:t>Campaign</a:t>
            </a:r>
          </a:p>
          <a:p>
            <a:pPr algn="ctr" eaLnBrk="1" hangingPunct="1"/>
            <a:r>
              <a:rPr lang="en-US" altLang="en-US" sz="1600">
                <a:latin typeface="Calibri" panose="020F0502020204030204" pitchFamily="34" charset="0"/>
                <a:cs typeface="Calibri" panose="020F0502020204030204" pitchFamily="34" charset="0"/>
              </a:rPr>
              <a:t>Software</a:t>
            </a:r>
          </a:p>
        </p:txBody>
      </p:sp>
      <p:sp>
        <p:nvSpPr>
          <p:cNvPr id="7173" name="Line 11"/>
          <p:cNvSpPr>
            <a:spLocks noChangeShapeType="1"/>
          </p:cNvSpPr>
          <p:nvPr/>
        </p:nvSpPr>
        <p:spPr bwMode="auto">
          <a:xfrm>
            <a:off x="6932613" y="4191000"/>
            <a:ext cx="2667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600">
              <a:latin typeface="Calibri" panose="020F0502020204030204" pitchFamily="34" charset="0"/>
              <a:cs typeface="Calibri" panose="020F0502020204030204" pitchFamily="34" charset="0"/>
            </a:endParaRPr>
          </a:p>
        </p:txBody>
      </p:sp>
      <p:sp>
        <p:nvSpPr>
          <p:cNvPr id="7174" name="Text Box 12"/>
          <p:cNvSpPr txBox="1">
            <a:spLocks noChangeArrowheads="1"/>
          </p:cNvSpPr>
          <p:nvPr/>
        </p:nvSpPr>
        <p:spPr bwMode="auto">
          <a:xfrm>
            <a:off x="2647951" y="2286001"/>
            <a:ext cx="16668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Calibri" panose="020F0502020204030204" pitchFamily="34" charset="0"/>
                <a:cs typeface="Calibri" panose="020F0502020204030204" pitchFamily="34" charset="0"/>
              </a:rPr>
              <a:t>Customer Transactions</a:t>
            </a:r>
          </a:p>
        </p:txBody>
      </p:sp>
      <p:sp>
        <p:nvSpPr>
          <p:cNvPr id="7175" name="Text Box 13"/>
          <p:cNvSpPr txBox="1">
            <a:spLocks noChangeArrowheads="1"/>
          </p:cNvSpPr>
          <p:nvPr/>
        </p:nvSpPr>
        <p:spPr bwMode="auto">
          <a:xfrm>
            <a:off x="8867776" y="3200401"/>
            <a:ext cx="14652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1600">
              <a:solidFill>
                <a:schemeClr val="tx2"/>
              </a:solidFill>
              <a:latin typeface="Calibri" panose="020F0502020204030204" pitchFamily="34" charset="0"/>
              <a:cs typeface="Calibri" panose="020F0502020204030204" pitchFamily="34" charset="0"/>
            </a:endParaRPr>
          </a:p>
        </p:txBody>
      </p:sp>
      <p:sp>
        <p:nvSpPr>
          <p:cNvPr id="7176" name="Text Box 14"/>
          <p:cNvSpPr txBox="1">
            <a:spLocks noChangeArrowheads="1"/>
          </p:cNvSpPr>
          <p:nvPr/>
        </p:nvSpPr>
        <p:spPr bwMode="auto">
          <a:xfrm>
            <a:off x="8934450" y="2895601"/>
            <a:ext cx="1466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Calibri" panose="020F0502020204030204" pitchFamily="34" charset="0"/>
                <a:cs typeface="Calibri" panose="020F0502020204030204" pitchFamily="34" charset="0"/>
              </a:rPr>
              <a:t>Marketing Staff -Access By Web</a:t>
            </a:r>
          </a:p>
        </p:txBody>
      </p:sp>
      <p:sp>
        <p:nvSpPr>
          <p:cNvPr id="7177" name="Line 15"/>
          <p:cNvSpPr>
            <a:spLocks noChangeShapeType="1"/>
          </p:cNvSpPr>
          <p:nvPr/>
        </p:nvSpPr>
        <p:spPr bwMode="auto">
          <a:xfrm flipH="1">
            <a:off x="8153400" y="2895600"/>
            <a:ext cx="228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600">
              <a:latin typeface="Calibri" panose="020F0502020204030204" pitchFamily="34" charset="0"/>
              <a:cs typeface="Calibri" panose="020F0502020204030204" pitchFamily="34" charset="0"/>
            </a:endParaRPr>
          </a:p>
        </p:txBody>
      </p:sp>
      <p:sp>
        <p:nvSpPr>
          <p:cNvPr id="7178" name="Text Box 16"/>
          <p:cNvSpPr txBox="1">
            <a:spLocks noChangeArrowheads="1"/>
          </p:cNvSpPr>
          <p:nvPr/>
        </p:nvSpPr>
        <p:spPr bwMode="auto">
          <a:xfrm>
            <a:off x="2286001" y="4038601"/>
            <a:ext cx="24669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Calibri" panose="020F0502020204030204" pitchFamily="34" charset="0"/>
                <a:cs typeface="Calibri" panose="020F0502020204030204" pitchFamily="34" charset="0"/>
              </a:rPr>
              <a:t>Inputs from retail, phone, web</a:t>
            </a:r>
          </a:p>
        </p:txBody>
      </p:sp>
      <p:pic>
        <p:nvPicPr>
          <p:cNvPr id="7179" name="Picture 17" descr="hh00231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1295401"/>
            <a:ext cx="1230313"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Line 18"/>
          <p:cNvSpPr>
            <a:spLocks noChangeShapeType="1"/>
          </p:cNvSpPr>
          <p:nvPr/>
        </p:nvSpPr>
        <p:spPr bwMode="auto">
          <a:xfrm flipH="1" flipV="1">
            <a:off x="6799263" y="3124200"/>
            <a:ext cx="40005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600">
              <a:latin typeface="Calibri" panose="020F0502020204030204" pitchFamily="34" charset="0"/>
              <a:cs typeface="Calibri" panose="020F0502020204030204" pitchFamily="34" charset="0"/>
            </a:endParaRPr>
          </a:p>
        </p:txBody>
      </p:sp>
      <p:sp>
        <p:nvSpPr>
          <p:cNvPr id="7181" name="Text Box 19"/>
          <p:cNvSpPr txBox="1">
            <a:spLocks noChangeArrowheads="1"/>
          </p:cNvSpPr>
          <p:nvPr/>
        </p:nvSpPr>
        <p:spPr bwMode="auto">
          <a:xfrm>
            <a:off x="3048000" y="228600"/>
            <a:ext cx="693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2400" dirty="0">
                <a:solidFill>
                  <a:srgbClr val="002060"/>
                </a:solidFill>
                <a:latin typeface="Calibri" panose="020F0502020204030204" pitchFamily="34" charset="0"/>
                <a:cs typeface="Calibri" panose="020F0502020204030204" pitchFamily="34" charset="0"/>
              </a:rPr>
              <a:t>How a Modern Database Works</a:t>
            </a:r>
          </a:p>
        </p:txBody>
      </p:sp>
      <p:sp>
        <p:nvSpPr>
          <p:cNvPr id="7182" name="AutoShape 20"/>
          <p:cNvSpPr>
            <a:spLocks noChangeArrowheads="1"/>
          </p:cNvSpPr>
          <p:nvPr/>
        </p:nvSpPr>
        <p:spPr bwMode="auto">
          <a:xfrm>
            <a:off x="7086601" y="5486400"/>
            <a:ext cx="1446213" cy="1143000"/>
          </a:xfrm>
          <a:prstGeom prst="flowChartMultidocumen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Calibri" panose="020F0502020204030204" pitchFamily="34" charset="0"/>
                <a:cs typeface="Calibri" panose="020F0502020204030204" pitchFamily="34" charset="0"/>
              </a:rPr>
              <a:t>Appended</a:t>
            </a:r>
          </a:p>
          <a:p>
            <a:pPr algn="ctr"/>
            <a:r>
              <a:rPr lang="en-US" altLang="en-US" sz="1600">
                <a:latin typeface="Calibri" panose="020F0502020204030204" pitchFamily="34" charset="0"/>
                <a:cs typeface="Calibri" panose="020F0502020204030204" pitchFamily="34" charset="0"/>
              </a:rPr>
              <a:t>Data</a:t>
            </a:r>
          </a:p>
        </p:txBody>
      </p:sp>
      <p:pic>
        <p:nvPicPr>
          <p:cNvPr id="7183" name="Picture 22" descr="pe03879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077201" y="1066801"/>
            <a:ext cx="21685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4" name="Line 23"/>
          <p:cNvSpPr>
            <a:spLocks noChangeShapeType="1"/>
          </p:cNvSpPr>
          <p:nvPr/>
        </p:nvSpPr>
        <p:spPr bwMode="auto">
          <a:xfrm flipV="1">
            <a:off x="6115050" y="49530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latin typeface="Calibri" panose="020F0502020204030204" pitchFamily="34" charset="0"/>
              <a:cs typeface="Calibri" panose="020F0502020204030204" pitchFamily="34" charset="0"/>
            </a:endParaRPr>
          </a:p>
        </p:txBody>
      </p:sp>
      <p:sp>
        <p:nvSpPr>
          <p:cNvPr id="7185" name="AutoShape 24"/>
          <p:cNvSpPr>
            <a:spLocks noChangeArrowheads="1"/>
          </p:cNvSpPr>
          <p:nvPr/>
        </p:nvSpPr>
        <p:spPr bwMode="auto">
          <a:xfrm>
            <a:off x="8839201" y="4876800"/>
            <a:ext cx="1693863" cy="990600"/>
          </a:xfrm>
          <a:prstGeom prst="flowChartInternalStorage">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latin typeface="Calibri" panose="020F0502020204030204" pitchFamily="34" charset="0"/>
                <a:cs typeface="Calibri" panose="020F0502020204030204" pitchFamily="34" charset="0"/>
              </a:rPr>
              <a:t>Modeling &amp;</a:t>
            </a:r>
          </a:p>
          <a:p>
            <a:pPr algn="ctr" eaLnBrk="1" hangingPunct="1"/>
            <a:r>
              <a:rPr lang="en-US" altLang="en-US" sz="1600">
                <a:latin typeface="Calibri" panose="020F0502020204030204" pitchFamily="34" charset="0"/>
                <a:cs typeface="Calibri" panose="020F0502020204030204" pitchFamily="34" charset="0"/>
              </a:rPr>
              <a:t>Analytics</a:t>
            </a:r>
          </a:p>
        </p:txBody>
      </p:sp>
      <p:sp>
        <p:nvSpPr>
          <p:cNvPr id="7186" name="Text Box 25"/>
          <p:cNvSpPr txBox="1">
            <a:spLocks noChangeArrowheads="1"/>
          </p:cNvSpPr>
          <p:nvPr/>
        </p:nvSpPr>
        <p:spPr bwMode="auto">
          <a:xfrm>
            <a:off x="5257800" y="2514601"/>
            <a:ext cx="15890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Calibri" panose="020F0502020204030204" pitchFamily="34" charset="0"/>
                <a:cs typeface="Calibri" panose="020F0502020204030204" pitchFamily="34" charset="0"/>
              </a:rPr>
              <a:t>Marketing Campaigns</a:t>
            </a:r>
          </a:p>
        </p:txBody>
      </p:sp>
      <p:sp>
        <p:nvSpPr>
          <p:cNvPr id="7187" name="Line 28"/>
          <p:cNvSpPr>
            <a:spLocks noChangeShapeType="1"/>
          </p:cNvSpPr>
          <p:nvPr/>
        </p:nvSpPr>
        <p:spPr bwMode="auto">
          <a:xfrm flipV="1">
            <a:off x="4092576" y="4724400"/>
            <a:ext cx="1228725"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latin typeface="Calibri" panose="020F0502020204030204" pitchFamily="34" charset="0"/>
              <a:cs typeface="Calibri" panose="020F0502020204030204" pitchFamily="34" charset="0"/>
            </a:endParaRPr>
          </a:p>
        </p:txBody>
      </p:sp>
      <p:sp>
        <p:nvSpPr>
          <p:cNvPr id="7188" name="Line 29"/>
          <p:cNvSpPr>
            <a:spLocks noChangeShapeType="1"/>
          </p:cNvSpPr>
          <p:nvPr/>
        </p:nvSpPr>
        <p:spPr bwMode="auto">
          <a:xfrm>
            <a:off x="3297238" y="28956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latin typeface="Calibri" panose="020F0502020204030204" pitchFamily="34" charset="0"/>
              <a:cs typeface="Calibri" panose="020F0502020204030204" pitchFamily="34" charset="0"/>
            </a:endParaRPr>
          </a:p>
        </p:txBody>
      </p:sp>
      <p:sp>
        <p:nvSpPr>
          <p:cNvPr id="7189" name="Line 30"/>
          <p:cNvSpPr>
            <a:spLocks noChangeShapeType="1"/>
          </p:cNvSpPr>
          <p:nvPr/>
        </p:nvSpPr>
        <p:spPr bwMode="auto">
          <a:xfrm>
            <a:off x="3276600" y="4724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latin typeface="Calibri" panose="020F0502020204030204" pitchFamily="34" charset="0"/>
              <a:cs typeface="Calibri" panose="020F0502020204030204" pitchFamily="34" charset="0"/>
            </a:endParaRPr>
          </a:p>
        </p:txBody>
      </p:sp>
      <p:sp>
        <p:nvSpPr>
          <p:cNvPr id="7190" name="Line 31"/>
          <p:cNvSpPr>
            <a:spLocks noChangeShapeType="1"/>
          </p:cNvSpPr>
          <p:nvPr/>
        </p:nvSpPr>
        <p:spPr bwMode="auto">
          <a:xfrm flipH="1">
            <a:off x="4114800" y="1828800"/>
            <a:ext cx="1155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latin typeface="Calibri" panose="020F0502020204030204" pitchFamily="34" charset="0"/>
              <a:cs typeface="Calibri" panose="020F0502020204030204" pitchFamily="34" charset="0"/>
            </a:endParaRPr>
          </a:p>
        </p:txBody>
      </p:sp>
      <p:grpSp>
        <p:nvGrpSpPr>
          <p:cNvPr id="7191" name="Group 32"/>
          <p:cNvGrpSpPr>
            <a:grpSpLocks/>
          </p:cNvGrpSpPr>
          <p:nvPr/>
        </p:nvGrpSpPr>
        <p:grpSpPr bwMode="auto">
          <a:xfrm>
            <a:off x="2667000" y="990600"/>
            <a:ext cx="1163638" cy="1404938"/>
            <a:chOff x="3206" y="2857"/>
            <a:chExt cx="925" cy="1173"/>
          </a:xfrm>
        </p:grpSpPr>
        <p:sp>
          <p:nvSpPr>
            <p:cNvPr id="7197" name="Freeform 33"/>
            <p:cNvSpPr>
              <a:spLocks/>
            </p:cNvSpPr>
            <p:nvPr/>
          </p:nvSpPr>
          <p:spPr bwMode="auto">
            <a:xfrm>
              <a:off x="3207" y="3327"/>
              <a:ext cx="402" cy="468"/>
            </a:xfrm>
            <a:custGeom>
              <a:avLst/>
              <a:gdLst>
                <a:gd name="T0" fmla="*/ 237 w 1204"/>
                <a:gd name="T1" fmla="*/ 0 h 936"/>
                <a:gd name="T2" fmla="*/ 102 w 1204"/>
                <a:gd name="T3" fmla="*/ 47 h 936"/>
                <a:gd name="T4" fmla="*/ 84 w 1204"/>
                <a:gd name="T5" fmla="*/ 47 h 936"/>
                <a:gd name="T6" fmla="*/ 1 w 1204"/>
                <a:gd name="T7" fmla="*/ 127 h 936"/>
                <a:gd name="T8" fmla="*/ 0 w 1204"/>
                <a:gd name="T9" fmla="*/ 135 h 936"/>
                <a:gd name="T10" fmla="*/ 235 w 1204"/>
                <a:gd name="T11" fmla="*/ 468 h 936"/>
                <a:gd name="T12" fmla="*/ 344 w 1204"/>
                <a:gd name="T13" fmla="*/ 388 h 936"/>
                <a:gd name="T14" fmla="*/ 402 w 1204"/>
                <a:gd name="T15" fmla="*/ 341 h 936"/>
                <a:gd name="T16" fmla="*/ 344 w 1204"/>
                <a:gd name="T17" fmla="*/ 248 h 936"/>
                <a:gd name="T18" fmla="*/ 312 w 1204"/>
                <a:gd name="T19" fmla="*/ 194 h 936"/>
                <a:gd name="T20" fmla="*/ 292 w 1204"/>
                <a:gd name="T21" fmla="*/ 145 h 936"/>
                <a:gd name="T22" fmla="*/ 251 w 1204"/>
                <a:gd name="T23" fmla="*/ 35 h 936"/>
                <a:gd name="T24" fmla="*/ 237 w 1204"/>
                <a:gd name="T25" fmla="*/ 0 h 936"/>
                <a:gd name="T26" fmla="*/ 237 w 1204"/>
                <a:gd name="T27" fmla="*/ 0 h 9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4" h="936">
                  <a:moveTo>
                    <a:pt x="711" y="0"/>
                  </a:moveTo>
                  <a:lnTo>
                    <a:pt x="306" y="94"/>
                  </a:lnTo>
                  <a:lnTo>
                    <a:pt x="252" y="94"/>
                  </a:lnTo>
                  <a:lnTo>
                    <a:pt x="3" y="253"/>
                  </a:lnTo>
                  <a:lnTo>
                    <a:pt x="0" y="270"/>
                  </a:lnTo>
                  <a:lnTo>
                    <a:pt x="703" y="936"/>
                  </a:lnTo>
                  <a:lnTo>
                    <a:pt x="1031" y="775"/>
                  </a:lnTo>
                  <a:lnTo>
                    <a:pt x="1204" y="682"/>
                  </a:lnTo>
                  <a:lnTo>
                    <a:pt x="1031" y="495"/>
                  </a:lnTo>
                  <a:lnTo>
                    <a:pt x="935" y="388"/>
                  </a:lnTo>
                  <a:lnTo>
                    <a:pt x="875" y="289"/>
                  </a:lnTo>
                  <a:lnTo>
                    <a:pt x="752" y="70"/>
                  </a:lnTo>
                  <a:lnTo>
                    <a:pt x="7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198" name="Freeform 34"/>
            <p:cNvSpPr>
              <a:spLocks/>
            </p:cNvSpPr>
            <p:nvPr/>
          </p:nvSpPr>
          <p:spPr bwMode="auto">
            <a:xfrm>
              <a:off x="3982" y="3390"/>
              <a:ext cx="140" cy="467"/>
            </a:xfrm>
            <a:custGeom>
              <a:avLst/>
              <a:gdLst>
                <a:gd name="T0" fmla="*/ 51 w 420"/>
                <a:gd name="T1" fmla="*/ 0 h 934"/>
                <a:gd name="T2" fmla="*/ 56 w 420"/>
                <a:gd name="T3" fmla="*/ 80 h 934"/>
                <a:gd name="T4" fmla="*/ 0 w 420"/>
                <a:gd name="T5" fmla="*/ 454 h 934"/>
                <a:gd name="T6" fmla="*/ 85 w 420"/>
                <a:gd name="T7" fmla="*/ 467 h 934"/>
                <a:gd name="T8" fmla="*/ 116 w 420"/>
                <a:gd name="T9" fmla="*/ 387 h 934"/>
                <a:gd name="T10" fmla="*/ 140 w 420"/>
                <a:gd name="T11" fmla="*/ 98 h 934"/>
                <a:gd name="T12" fmla="*/ 130 w 420"/>
                <a:gd name="T13" fmla="*/ 48 h 934"/>
                <a:gd name="T14" fmla="*/ 81 w 420"/>
                <a:gd name="T15" fmla="*/ 7 h 934"/>
                <a:gd name="T16" fmla="*/ 51 w 420"/>
                <a:gd name="T17" fmla="*/ 0 h 934"/>
                <a:gd name="T18" fmla="*/ 51 w 420"/>
                <a:gd name="T19" fmla="*/ 0 h 934"/>
                <a:gd name="T20" fmla="*/ 51 w 420"/>
                <a:gd name="T21" fmla="*/ 0 h 9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0" h="934">
                  <a:moveTo>
                    <a:pt x="153" y="0"/>
                  </a:moveTo>
                  <a:lnTo>
                    <a:pt x="167" y="159"/>
                  </a:lnTo>
                  <a:lnTo>
                    <a:pt x="0" y="908"/>
                  </a:lnTo>
                  <a:lnTo>
                    <a:pt x="254" y="934"/>
                  </a:lnTo>
                  <a:lnTo>
                    <a:pt x="349" y="773"/>
                  </a:lnTo>
                  <a:lnTo>
                    <a:pt x="420" y="195"/>
                  </a:lnTo>
                  <a:lnTo>
                    <a:pt x="390" y="96"/>
                  </a:lnTo>
                  <a:lnTo>
                    <a:pt x="244" y="13"/>
                  </a:lnTo>
                  <a:lnTo>
                    <a:pt x="153" y="0"/>
                  </a:lnTo>
                  <a:close/>
                </a:path>
              </a:pathLst>
            </a:custGeom>
            <a:solidFill>
              <a:srgbClr val="75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199" name="Freeform 35"/>
            <p:cNvSpPr>
              <a:spLocks/>
            </p:cNvSpPr>
            <p:nvPr/>
          </p:nvSpPr>
          <p:spPr bwMode="auto">
            <a:xfrm>
              <a:off x="3795" y="3865"/>
              <a:ext cx="155" cy="113"/>
            </a:xfrm>
            <a:custGeom>
              <a:avLst/>
              <a:gdLst>
                <a:gd name="T0" fmla="*/ 11 w 466"/>
                <a:gd name="T1" fmla="*/ 53 h 226"/>
                <a:gd name="T2" fmla="*/ 155 w 466"/>
                <a:gd name="T3" fmla="*/ 113 h 226"/>
                <a:gd name="T4" fmla="*/ 116 w 466"/>
                <a:gd name="T5" fmla="*/ 0 h 226"/>
                <a:gd name="T6" fmla="*/ 0 w 466"/>
                <a:gd name="T7" fmla="*/ 37 h 226"/>
                <a:gd name="T8" fmla="*/ 11 w 466"/>
                <a:gd name="T9" fmla="*/ 53 h 226"/>
                <a:gd name="T10" fmla="*/ 11 w 466"/>
                <a:gd name="T11" fmla="*/ 53 h 226"/>
                <a:gd name="T12" fmla="*/ 11 w 466"/>
                <a:gd name="T13" fmla="*/ 53 h 2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6" h="226">
                  <a:moveTo>
                    <a:pt x="33" y="106"/>
                  </a:moveTo>
                  <a:lnTo>
                    <a:pt x="466" y="226"/>
                  </a:lnTo>
                  <a:lnTo>
                    <a:pt x="349" y="0"/>
                  </a:lnTo>
                  <a:lnTo>
                    <a:pt x="0" y="73"/>
                  </a:lnTo>
                  <a:lnTo>
                    <a:pt x="33" y="106"/>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0" name="Freeform 36"/>
            <p:cNvSpPr>
              <a:spLocks/>
            </p:cNvSpPr>
            <p:nvPr/>
          </p:nvSpPr>
          <p:spPr bwMode="auto">
            <a:xfrm>
              <a:off x="3570" y="3804"/>
              <a:ext cx="86" cy="53"/>
            </a:xfrm>
            <a:custGeom>
              <a:avLst/>
              <a:gdLst>
                <a:gd name="T0" fmla="*/ 0 w 258"/>
                <a:gd name="T1" fmla="*/ 28 h 105"/>
                <a:gd name="T2" fmla="*/ 49 w 258"/>
                <a:gd name="T3" fmla="*/ 51 h 105"/>
                <a:gd name="T4" fmla="*/ 86 w 258"/>
                <a:gd name="T5" fmla="*/ 53 h 105"/>
                <a:gd name="T6" fmla="*/ 30 w 258"/>
                <a:gd name="T7" fmla="*/ 0 h 105"/>
                <a:gd name="T8" fmla="*/ 0 w 258"/>
                <a:gd name="T9" fmla="*/ 28 h 105"/>
                <a:gd name="T10" fmla="*/ 0 w 258"/>
                <a:gd name="T11" fmla="*/ 28 h 105"/>
                <a:gd name="T12" fmla="*/ 0 w 258"/>
                <a:gd name="T13" fmla="*/ 28 h 1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8" h="105">
                  <a:moveTo>
                    <a:pt x="0" y="56"/>
                  </a:moveTo>
                  <a:lnTo>
                    <a:pt x="146" y="102"/>
                  </a:lnTo>
                  <a:lnTo>
                    <a:pt x="258" y="105"/>
                  </a:lnTo>
                  <a:lnTo>
                    <a:pt x="91" y="0"/>
                  </a:lnTo>
                  <a:lnTo>
                    <a:pt x="0" y="56"/>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1" name="Freeform 37"/>
            <p:cNvSpPr>
              <a:spLocks/>
            </p:cNvSpPr>
            <p:nvPr/>
          </p:nvSpPr>
          <p:spPr bwMode="auto">
            <a:xfrm>
              <a:off x="3566" y="3788"/>
              <a:ext cx="316" cy="141"/>
            </a:xfrm>
            <a:custGeom>
              <a:avLst/>
              <a:gdLst>
                <a:gd name="T0" fmla="*/ 271 w 947"/>
                <a:gd name="T1" fmla="*/ 103 h 282"/>
                <a:gd name="T2" fmla="*/ 238 w 947"/>
                <a:gd name="T3" fmla="*/ 117 h 282"/>
                <a:gd name="T4" fmla="*/ 316 w 947"/>
                <a:gd name="T5" fmla="*/ 121 h 282"/>
                <a:gd name="T6" fmla="*/ 268 w 947"/>
                <a:gd name="T7" fmla="*/ 141 h 282"/>
                <a:gd name="T8" fmla="*/ 246 w 947"/>
                <a:gd name="T9" fmla="*/ 141 h 282"/>
                <a:gd name="T10" fmla="*/ 38 w 947"/>
                <a:gd name="T11" fmla="*/ 62 h 282"/>
                <a:gd name="T12" fmla="*/ 62 w 947"/>
                <a:gd name="T13" fmla="*/ 59 h 282"/>
                <a:gd name="T14" fmla="*/ 40 w 947"/>
                <a:gd name="T15" fmla="*/ 35 h 282"/>
                <a:gd name="T16" fmla="*/ 12 w 947"/>
                <a:gd name="T17" fmla="*/ 47 h 282"/>
                <a:gd name="T18" fmla="*/ 0 w 947"/>
                <a:gd name="T19" fmla="*/ 40 h 282"/>
                <a:gd name="T20" fmla="*/ 45 w 947"/>
                <a:gd name="T21" fmla="*/ 0 h 282"/>
                <a:gd name="T22" fmla="*/ 102 w 947"/>
                <a:gd name="T23" fmla="*/ 63 h 282"/>
                <a:gd name="T24" fmla="*/ 189 w 947"/>
                <a:gd name="T25" fmla="*/ 90 h 282"/>
                <a:gd name="T26" fmla="*/ 271 w 947"/>
                <a:gd name="T27" fmla="*/ 103 h 282"/>
                <a:gd name="T28" fmla="*/ 271 w 947"/>
                <a:gd name="T29" fmla="*/ 103 h 282"/>
                <a:gd name="T30" fmla="*/ 271 w 947"/>
                <a:gd name="T31" fmla="*/ 103 h 2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47" h="282">
                  <a:moveTo>
                    <a:pt x="813" y="206"/>
                  </a:moveTo>
                  <a:lnTo>
                    <a:pt x="712" y="233"/>
                  </a:lnTo>
                  <a:lnTo>
                    <a:pt x="947" y="242"/>
                  </a:lnTo>
                  <a:lnTo>
                    <a:pt x="803" y="282"/>
                  </a:lnTo>
                  <a:lnTo>
                    <a:pt x="736" y="282"/>
                  </a:lnTo>
                  <a:lnTo>
                    <a:pt x="113" y="123"/>
                  </a:lnTo>
                  <a:lnTo>
                    <a:pt x="185" y="117"/>
                  </a:lnTo>
                  <a:lnTo>
                    <a:pt x="121" y="70"/>
                  </a:lnTo>
                  <a:lnTo>
                    <a:pt x="35" y="94"/>
                  </a:lnTo>
                  <a:lnTo>
                    <a:pt x="0" y="80"/>
                  </a:lnTo>
                  <a:lnTo>
                    <a:pt x="136" y="0"/>
                  </a:lnTo>
                  <a:lnTo>
                    <a:pt x="307" y="126"/>
                  </a:lnTo>
                  <a:lnTo>
                    <a:pt x="565" y="180"/>
                  </a:lnTo>
                  <a:lnTo>
                    <a:pt x="813" y="206"/>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2" name="Freeform 38"/>
            <p:cNvSpPr>
              <a:spLocks/>
            </p:cNvSpPr>
            <p:nvPr/>
          </p:nvSpPr>
          <p:spPr bwMode="auto">
            <a:xfrm>
              <a:off x="3789" y="3849"/>
              <a:ext cx="188" cy="142"/>
            </a:xfrm>
            <a:custGeom>
              <a:avLst/>
              <a:gdLst>
                <a:gd name="T0" fmla="*/ 188 w 564"/>
                <a:gd name="T1" fmla="*/ 142 h 285"/>
                <a:gd name="T2" fmla="*/ 166 w 564"/>
                <a:gd name="T3" fmla="*/ 78 h 285"/>
                <a:gd name="T4" fmla="*/ 152 w 564"/>
                <a:gd name="T5" fmla="*/ 0 h 285"/>
                <a:gd name="T6" fmla="*/ 113 w 564"/>
                <a:gd name="T7" fmla="*/ 13 h 285"/>
                <a:gd name="T8" fmla="*/ 66 w 564"/>
                <a:gd name="T9" fmla="*/ 36 h 285"/>
                <a:gd name="T10" fmla="*/ 0 w 564"/>
                <a:gd name="T11" fmla="*/ 43 h 285"/>
                <a:gd name="T12" fmla="*/ 74 w 564"/>
                <a:gd name="T13" fmla="*/ 44 h 285"/>
                <a:gd name="T14" fmla="*/ 108 w 564"/>
                <a:gd name="T15" fmla="*/ 31 h 285"/>
                <a:gd name="T16" fmla="*/ 60 w 564"/>
                <a:gd name="T17" fmla="*/ 64 h 285"/>
                <a:gd name="T18" fmla="*/ 129 w 564"/>
                <a:gd name="T19" fmla="*/ 53 h 285"/>
                <a:gd name="T20" fmla="*/ 117 w 564"/>
                <a:gd name="T21" fmla="*/ 69 h 285"/>
                <a:gd name="T22" fmla="*/ 136 w 564"/>
                <a:gd name="T23" fmla="*/ 106 h 285"/>
                <a:gd name="T24" fmla="*/ 137 w 564"/>
                <a:gd name="T25" fmla="*/ 121 h 285"/>
                <a:gd name="T26" fmla="*/ 188 w 564"/>
                <a:gd name="T27" fmla="*/ 142 h 285"/>
                <a:gd name="T28" fmla="*/ 188 w 564"/>
                <a:gd name="T29" fmla="*/ 142 h 285"/>
                <a:gd name="T30" fmla="*/ 188 w 564"/>
                <a:gd name="T31" fmla="*/ 142 h 2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4" h="285">
                  <a:moveTo>
                    <a:pt x="564" y="285"/>
                  </a:moveTo>
                  <a:lnTo>
                    <a:pt x="497" y="156"/>
                  </a:lnTo>
                  <a:lnTo>
                    <a:pt x="456" y="0"/>
                  </a:lnTo>
                  <a:lnTo>
                    <a:pt x="339" y="27"/>
                  </a:lnTo>
                  <a:lnTo>
                    <a:pt x="199" y="73"/>
                  </a:lnTo>
                  <a:lnTo>
                    <a:pt x="0" y="86"/>
                  </a:lnTo>
                  <a:lnTo>
                    <a:pt x="221" y="89"/>
                  </a:lnTo>
                  <a:lnTo>
                    <a:pt x="325" y="63"/>
                  </a:lnTo>
                  <a:lnTo>
                    <a:pt x="180" y="129"/>
                  </a:lnTo>
                  <a:lnTo>
                    <a:pt x="388" y="106"/>
                  </a:lnTo>
                  <a:lnTo>
                    <a:pt x="352" y="139"/>
                  </a:lnTo>
                  <a:lnTo>
                    <a:pt x="407" y="212"/>
                  </a:lnTo>
                  <a:lnTo>
                    <a:pt x="411" y="242"/>
                  </a:lnTo>
                  <a:lnTo>
                    <a:pt x="564" y="285"/>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3" name="Freeform 39"/>
            <p:cNvSpPr>
              <a:spLocks/>
            </p:cNvSpPr>
            <p:nvPr/>
          </p:nvSpPr>
          <p:spPr bwMode="auto">
            <a:xfrm>
              <a:off x="3511" y="3300"/>
              <a:ext cx="533" cy="592"/>
            </a:xfrm>
            <a:custGeom>
              <a:avLst/>
              <a:gdLst>
                <a:gd name="T0" fmla="*/ 361 w 1598"/>
                <a:gd name="T1" fmla="*/ 0 h 1183"/>
                <a:gd name="T2" fmla="*/ 224 w 1598"/>
                <a:gd name="T3" fmla="*/ 191 h 1183"/>
                <a:gd name="T4" fmla="*/ 188 w 1598"/>
                <a:gd name="T5" fmla="*/ 224 h 1183"/>
                <a:gd name="T6" fmla="*/ 164 w 1598"/>
                <a:gd name="T7" fmla="*/ 158 h 1183"/>
                <a:gd name="T8" fmla="*/ 141 w 1598"/>
                <a:gd name="T9" fmla="*/ 94 h 1183"/>
                <a:gd name="T10" fmla="*/ 152 w 1598"/>
                <a:gd name="T11" fmla="*/ 5 h 1183"/>
                <a:gd name="T12" fmla="*/ 19 w 1598"/>
                <a:gd name="T13" fmla="*/ 42 h 1183"/>
                <a:gd name="T14" fmla="*/ 0 w 1598"/>
                <a:gd name="T15" fmla="*/ 184 h 1183"/>
                <a:gd name="T16" fmla="*/ 227 w 1598"/>
                <a:gd name="T17" fmla="*/ 333 h 1183"/>
                <a:gd name="T18" fmla="*/ 331 w 1598"/>
                <a:gd name="T19" fmla="*/ 592 h 1183"/>
                <a:gd name="T20" fmla="*/ 455 w 1598"/>
                <a:gd name="T21" fmla="*/ 537 h 1183"/>
                <a:gd name="T22" fmla="*/ 533 w 1598"/>
                <a:gd name="T23" fmla="*/ 216 h 1183"/>
                <a:gd name="T24" fmla="*/ 524 w 1598"/>
                <a:gd name="T25" fmla="*/ 100 h 1183"/>
                <a:gd name="T26" fmla="*/ 488 w 1598"/>
                <a:gd name="T27" fmla="*/ 68 h 1183"/>
                <a:gd name="T28" fmla="*/ 442 w 1598"/>
                <a:gd name="T29" fmla="*/ 37 h 1183"/>
                <a:gd name="T30" fmla="*/ 361 w 1598"/>
                <a:gd name="T31" fmla="*/ 0 h 1183"/>
                <a:gd name="T32" fmla="*/ 361 w 1598"/>
                <a:gd name="T33" fmla="*/ 0 h 1183"/>
                <a:gd name="T34" fmla="*/ 361 w 1598"/>
                <a:gd name="T35" fmla="*/ 0 h 1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8" h="1183">
                  <a:moveTo>
                    <a:pt x="1082" y="0"/>
                  </a:moveTo>
                  <a:lnTo>
                    <a:pt x="671" y="381"/>
                  </a:lnTo>
                  <a:lnTo>
                    <a:pt x="564" y="448"/>
                  </a:lnTo>
                  <a:lnTo>
                    <a:pt x="491" y="315"/>
                  </a:lnTo>
                  <a:lnTo>
                    <a:pt x="423" y="188"/>
                  </a:lnTo>
                  <a:lnTo>
                    <a:pt x="455" y="10"/>
                  </a:lnTo>
                  <a:lnTo>
                    <a:pt x="57" y="83"/>
                  </a:lnTo>
                  <a:lnTo>
                    <a:pt x="0" y="367"/>
                  </a:lnTo>
                  <a:lnTo>
                    <a:pt x="681" y="666"/>
                  </a:lnTo>
                  <a:lnTo>
                    <a:pt x="991" y="1183"/>
                  </a:lnTo>
                  <a:lnTo>
                    <a:pt x="1363" y="1074"/>
                  </a:lnTo>
                  <a:lnTo>
                    <a:pt x="1598" y="431"/>
                  </a:lnTo>
                  <a:lnTo>
                    <a:pt x="1571" y="199"/>
                  </a:lnTo>
                  <a:lnTo>
                    <a:pt x="1462" y="135"/>
                  </a:lnTo>
                  <a:lnTo>
                    <a:pt x="1326" y="73"/>
                  </a:lnTo>
                  <a:lnTo>
                    <a:pt x="1082" y="0"/>
                  </a:lnTo>
                  <a:close/>
                </a:path>
              </a:pathLst>
            </a:custGeom>
            <a:solidFill>
              <a:srgbClr val="850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4" name="Freeform 40"/>
            <p:cNvSpPr>
              <a:spLocks/>
            </p:cNvSpPr>
            <p:nvPr/>
          </p:nvSpPr>
          <p:spPr bwMode="auto">
            <a:xfrm>
              <a:off x="3614" y="3671"/>
              <a:ext cx="190" cy="211"/>
            </a:xfrm>
            <a:custGeom>
              <a:avLst/>
              <a:gdLst>
                <a:gd name="T0" fmla="*/ 0 w 568"/>
                <a:gd name="T1" fmla="*/ 78 h 423"/>
                <a:gd name="T2" fmla="*/ 17 w 568"/>
                <a:gd name="T3" fmla="*/ 117 h 423"/>
                <a:gd name="T4" fmla="*/ 23 w 568"/>
                <a:gd name="T5" fmla="*/ 157 h 423"/>
                <a:gd name="T6" fmla="*/ 92 w 568"/>
                <a:gd name="T7" fmla="*/ 204 h 423"/>
                <a:gd name="T8" fmla="*/ 148 w 568"/>
                <a:gd name="T9" fmla="*/ 206 h 423"/>
                <a:gd name="T10" fmla="*/ 190 w 568"/>
                <a:gd name="T11" fmla="*/ 211 h 423"/>
                <a:gd name="T12" fmla="*/ 170 w 568"/>
                <a:gd name="T13" fmla="*/ 181 h 423"/>
                <a:gd name="T14" fmla="*/ 103 w 568"/>
                <a:gd name="T15" fmla="*/ 103 h 423"/>
                <a:gd name="T16" fmla="*/ 5 w 568"/>
                <a:gd name="T17" fmla="*/ 0 h 423"/>
                <a:gd name="T18" fmla="*/ 0 w 568"/>
                <a:gd name="T19" fmla="*/ 78 h 423"/>
                <a:gd name="T20" fmla="*/ 0 w 568"/>
                <a:gd name="T21" fmla="*/ 78 h 423"/>
                <a:gd name="T22" fmla="*/ 0 w 568"/>
                <a:gd name="T23" fmla="*/ 78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8" h="423">
                  <a:moveTo>
                    <a:pt x="0" y="157"/>
                  </a:moveTo>
                  <a:lnTo>
                    <a:pt x="51" y="235"/>
                  </a:lnTo>
                  <a:lnTo>
                    <a:pt x="70" y="315"/>
                  </a:lnTo>
                  <a:lnTo>
                    <a:pt x="275" y="408"/>
                  </a:lnTo>
                  <a:lnTo>
                    <a:pt x="441" y="413"/>
                  </a:lnTo>
                  <a:lnTo>
                    <a:pt x="568" y="423"/>
                  </a:lnTo>
                  <a:lnTo>
                    <a:pt x="509" y="362"/>
                  </a:lnTo>
                  <a:lnTo>
                    <a:pt x="307" y="206"/>
                  </a:lnTo>
                  <a:lnTo>
                    <a:pt x="14" y="0"/>
                  </a:lnTo>
                  <a:lnTo>
                    <a:pt x="0" y="157"/>
                  </a:lnTo>
                  <a:close/>
                </a:path>
              </a:pathLst>
            </a:custGeom>
            <a:solidFill>
              <a:srgbClr val="850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5" name="Freeform 41"/>
            <p:cNvSpPr>
              <a:spLocks/>
            </p:cNvSpPr>
            <p:nvPr/>
          </p:nvSpPr>
          <p:spPr bwMode="auto">
            <a:xfrm>
              <a:off x="3471" y="3710"/>
              <a:ext cx="90" cy="106"/>
            </a:xfrm>
            <a:custGeom>
              <a:avLst/>
              <a:gdLst>
                <a:gd name="T0" fmla="*/ 90 w 270"/>
                <a:gd name="T1" fmla="*/ 0 h 211"/>
                <a:gd name="T2" fmla="*/ 75 w 270"/>
                <a:gd name="T3" fmla="*/ 66 h 211"/>
                <a:gd name="T4" fmla="*/ 51 w 270"/>
                <a:gd name="T5" fmla="*/ 106 h 211"/>
                <a:gd name="T6" fmla="*/ 11 w 270"/>
                <a:gd name="T7" fmla="*/ 89 h 211"/>
                <a:gd name="T8" fmla="*/ 0 w 270"/>
                <a:gd name="T9" fmla="*/ 68 h 211"/>
                <a:gd name="T10" fmla="*/ 90 w 270"/>
                <a:gd name="T11" fmla="*/ 0 h 211"/>
                <a:gd name="T12" fmla="*/ 90 w 270"/>
                <a:gd name="T13" fmla="*/ 0 h 211"/>
                <a:gd name="T14" fmla="*/ 90 w 270"/>
                <a:gd name="T15" fmla="*/ 0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0" h="211">
                  <a:moveTo>
                    <a:pt x="270" y="0"/>
                  </a:moveTo>
                  <a:lnTo>
                    <a:pt x="226" y="132"/>
                  </a:lnTo>
                  <a:lnTo>
                    <a:pt x="153" y="211"/>
                  </a:lnTo>
                  <a:lnTo>
                    <a:pt x="33" y="177"/>
                  </a:lnTo>
                  <a:lnTo>
                    <a:pt x="0" y="135"/>
                  </a:lnTo>
                  <a:lnTo>
                    <a:pt x="270" y="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6" name="Freeform 42"/>
            <p:cNvSpPr>
              <a:spLocks/>
            </p:cNvSpPr>
            <p:nvPr/>
          </p:nvSpPr>
          <p:spPr bwMode="auto">
            <a:xfrm>
              <a:off x="3463" y="3709"/>
              <a:ext cx="98" cy="110"/>
            </a:xfrm>
            <a:custGeom>
              <a:avLst/>
              <a:gdLst>
                <a:gd name="T0" fmla="*/ 0 w 292"/>
                <a:gd name="T1" fmla="*/ 69 h 220"/>
                <a:gd name="T2" fmla="*/ 27 w 292"/>
                <a:gd name="T3" fmla="*/ 94 h 220"/>
                <a:gd name="T4" fmla="*/ 61 w 292"/>
                <a:gd name="T5" fmla="*/ 110 h 220"/>
                <a:gd name="T6" fmla="*/ 89 w 292"/>
                <a:gd name="T7" fmla="*/ 70 h 220"/>
                <a:gd name="T8" fmla="*/ 98 w 292"/>
                <a:gd name="T9" fmla="*/ 0 h 220"/>
                <a:gd name="T10" fmla="*/ 69 w 292"/>
                <a:gd name="T11" fmla="*/ 19 h 220"/>
                <a:gd name="T12" fmla="*/ 52 w 292"/>
                <a:gd name="T13" fmla="*/ 31 h 220"/>
                <a:gd name="T14" fmla="*/ 61 w 292"/>
                <a:gd name="T15" fmla="*/ 43 h 220"/>
                <a:gd name="T16" fmla="*/ 69 w 292"/>
                <a:gd name="T17" fmla="*/ 52 h 220"/>
                <a:gd name="T18" fmla="*/ 69 w 292"/>
                <a:gd name="T19" fmla="*/ 66 h 220"/>
                <a:gd name="T20" fmla="*/ 67 w 292"/>
                <a:gd name="T21" fmla="*/ 79 h 220"/>
                <a:gd name="T22" fmla="*/ 61 w 292"/>
                <a:gd name="T23" fmla="*/ 89 h 220"/>
                <a:gd name="T24" fmla="*/ 56 w 292"/>
                <a:gd name="T25" fmla="*/ 99 h 220"/>
                <a:gd name="T26" fmla="*/ 36 w 292"/>
                <a:gd name="T27" fmla="*/ 90 h 220"/>
                <a:gd name="T28" fmla="*/ 19 w 292"/>
                <a:gd name="T29" fmla="*/ 72 h 220"/>
                <a:gd name="T30" fmla="*/ 35 w 292"/>
                <a:gd name="T31" fmla="*/ 44 h 220"/>
                <a:gd name="T32" fmla="*/ 0 w 292"/>
                <a:gd name="T33" fmla="*/ 69 h 220"/>
                <a:gd name="T34" fmla="*/ 0 w 292"/>
                <a:gd name="T35" fmla="*/ 69 h 220"/>
                <a:gd name="T36" fmla="*/ 0 w 292"/>
                <a:gd name="T37" fmla="*/ 69 h 2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2" h="220">
                  <a:moveTo>
                    <a:pt x="0" y="138"/>
                  </a:moveTo>
                  <a:lnTo>
                    <a:pt x="79" y="187"/>
                  </a:lnTo>
                  <a:lnTo>
                    <a:pt x="183" y="220"/>
                  </a:lnTo>
                  <a:lnTo>
                    <a:pt x="266" y="140"/>
                  </a:lnTo>
                  <a:lnTo>
                    <a:pt x="292" y="0"/>
                  </a:lnTo>
                  <a:lnTo>
                    <a:pt x="205" y="37"/>
                  </a:lnTo>
                  <a:lnTo>
                    <a:pt x="154" y="61"/>
                  </a:lnTo>
                  <a:lnTo>
                    <a:pt x="183" y="85"/>
                  </a:lnTo>
                  <a:lnTo>
                    <a:pt x="205" y="103"/>
                  </a:lnTo>
                  <a:lnTo>
                    <a:pt x="205" y="132"/>
                  </a:lnTo>
                  <a:lnTo>
                    <a:pt x="201" y="158"/>
                  </a:lnTo>
                  <a:lnTo>
                    <a:pt x="183" y="177"/>
                  </a:lnTo>
                  <a:lnTo>
                    <a:pt x="168" y="198"/>
                  </a:lnTo>
                  <a:lnTo>
                    <a:pt x="107" y="180"/>
                  </a:lnTo>
                  <a:lnTo>
                    <a:pt x="58" y="143"/>
                  </a:lnTo>
                  <a:lnTo>
                    <a:pt x="103" y="87"/>
                  </a:lnTo>
                  <a:lnTo>
                    <a:pt x="0" y="138"/>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7" name="Freeform 43"/>
            <p:cNvSpPr>
              <a:spLocks/>
            </p:cNvSpPr>
            <p:nvPr/>
          </p:nvSpPr>
          <p:spPr bwMode="auto">
            <a:xfrm>
              <a:off x="3401" y="3432"/>
              <a:ext cx="56" cy="74"/>
            </a:xfrm>
            <a:custGeom>
              <a:avLst/>
              <a:gdLst>
                <a:gd name="T0" fmla="*/ 0 w 167"/>
                <a:gd name="T1" fmla="*/ 10 h 148"/>
                <a:gd name="T2" fmla="*/ 27 w 167"/>
                <a:gd name="T3" fmla="*/ 0 h 148"/>
                <a:gd name="T4" fmla="*/ 56 w 167"/>
                <a:gd name="T5" fmla="*/ 74 h 148"/>
                <a:gd name="T6" fmla="*/ 0 w 167"/>
                <a:gd name="T7" fmla="*/ 10 h 148"/>
                <a:gd name="T8" fmla="*/ 0 w 167"/>
                <a:gd name="T9" fmla="*/ 10 h 148"/>
                <a:gd name="T10" fmla="*/ 0 w 167"/>
                <a:gd name="T11" fmla="*/ 10 h 1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48">
                  <a:moveTo>
                    <a:pt x="0" y="20"/>
                  </a:moveTo>
                  <a:lnTo>
                    <a:pt x="80" y="0"/>
                  </a:lnTo>
                  <a:lnTo>
                    <a:pt x="167" y="148"/>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8" name="Freeform 44"/>
            <p:cNvSpPr>
              <a:spLocks/>
            </p:cNvSpPr>
            <p:nvPr/>
          </p:nvSpPr>
          <p:spPr bwMode="auto">
            <a:xfrm>
              <a:off x="3358" y="3376"/>
              <a:ext cx="55" cy="29"/>
            </a:xfrm>
            <a:custGeom>
              <a:avLst/>
              <a:gdLst>
                <a:gd name="T0" fmla="*/ 0 w 164"/>
                <a:gd name="T1" fmla="*/ 22 h 57"/>
                <a:gd name="T2" fmla="*/ 52 w 164"/>
                <a:gd name="T3" fmla="*/ 0 h 57"/>
                <a:gd name="T4" fmla="*/ 55 w 164"/>
                <a:gd name="T5" fmla="*/ 13 h 57"/>
                <a:gd name="T6" fmla="*/ 9 w 164"/>
                <a:gd name="T7" fmla="*/ 29 h 57"/>
                <a:gd name="T8" fmla="*/ 0 w 164"/>
                <a:gd name="T9" fmla="*/ 22 h 57"/>
                <a:gd name="T10" fmla="*/ 0 w 164"/>
                <a:gd name="T11" fmla="*/ 22 h 57"/>
                <a:gd name="T12" fmla="*/ 0 w 164"/>
                <a:gd name="T13" fmla="*/ 22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57">
                  <a:moveTo>
                    <a:pt x="0" y="43"/>
                  </a:moveTo>
                  <a:lnTo>
                    <a:pt x="156" y="0"/>
                  </a:lnTo>
                  <a:lnTo>
                    <a:pt x="164" y="25"/>
                  </a:lnTo>
                  <a:lnTo>
                    <a:pt x="28" y="57"/>
                  </a:lnTo>
                  <a:lnTo>
                    <a:pt x="0" y="4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09" name="Freeform 45"/>
            <p:cNvSpPr>
              <a:spLocks/>
            </p:cNvSpPr>
            <p:nvPr/>
          </p:nvSpPr>
          <p:spPr bwMode="auto">
            <a:xfrm>
              <a:off x="3214" y="3329"/>
              <a:ext cx="250" cy="251"/>
            </a:xfrm>
            <a:custGeom>
              <a:avLst/>
              <a:gdLst>
                <a:gd name="T0" fmla="*/ 0 w 751"/>
                <a:gd name="T1" fmla="*/ 122 h 501"/>
                <a:gd name="T2" fmla="*/ 75 w 751"/>
                <a:gd name="T3" fmla="*/ 61 h 501"/>
                <a:gd name="T4" fmla="*/ 241 w 751"/>
                <a:gd name="T5" fmla="*/ 251 h 501"/>
                <a:gd name="T6" fmla="*/ 130 w 751"/>
                <a:gd name="T7" fmla="*/ 75 h 501"/>
                <a:gd name="T8" fmla="*/ 250 w 751"/>
                <a:gd name="T9" fmla="*/ 183 h 501"/>
                <a:gd name="T10" fmla="*/ 134 w 751"/>
                <a:gd name="T11" fmla="*/ 48 h 501"/>
                <a:gd name="T12" fmla="*/ 230 w 751"/>
                <a:gd name="T13" fmla="*/ 0 h 501"/>
                <a:gd name="T14" fmla="*/ 112 w 751"/>
                <a:gd name="T15" fmla="*/ 41 h 501"/>
                <a:gd name="T16" fmla="*/ 95 w 751"/>
                <a:gd name="T17" fmla="*/ 46 h 501"/>
                <a:gd name="T18" fmla="*/ 79 w 751"/>
                <a:gd name="T19" fmla="*/ 45 h 501"/>
                <a:gd name="T20" fmla="*/ 0 w 751"/>
                <a:gd name="T21" fmla="*/ 122 h 501"/>
                <a:gd name="T22" fmla="*/ 0 w 751"/>
                <a:gd name="T23" fmla="*/ 122 h 501"/>
                <a:gd name="T24" fmla="*/ 0 w 751"/>
                <a:gd name="T25" fmla="*/ 122 h 5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1" h="501">
                  <a:moveTo>
                    <a:pt x="0" y="243"/>
                  </a:moveTo>
                  <a:lnTo>
                    <a:pt x="224" y="122"/>
                  </a:lnTo>
                  <a:lnTo>
                    <a:pt x="724" y="501"/>
                  </a:lnTo>
                  <a:lnTo>
                    <a:pt x="391" y="149"/>
                  </a:lnTo>
                  <a:lnTo>
                    <a:pt x="751" y="366"/>
                  </a:lnTo>
                  <a:lnTo>
                    <a:pt x="402" y="96"/>
                  </a:lnTo>
                  <a:lnTo>
                    <a:pt x="690" y="0"/>
                  </a:lnTo>
                  <a:lnTo>
                    <a:pt x="337" y="81"/>
                  </a:lnTo>
                  <a:lnTo>
                    <a:pt x="285" y="91"/>
                  </a:lnTo>
                  <a:lnTo>
                    <a:pt x="236" y="89"/>
                  </a:lnTo>
                  <a:lnTo>
                    <a:pt x="0" y="24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0" name="Freeform 46"/>
            <p:cNvSpPr>
              <a:spLocks/>
            </p:cNvSpPr>
            <p:nvPr/>
          </p:nvSpPr>
          <p:spPr bwMode="auto">
            <a:xfrm>
              <a:off x="3206" y="3456"/>
              <a:ext cx="401" cy="340"/>
            </a:xfrm>
            <a:custGeom>
              <a:avLst/>
              <a:gdLst>
                <a:gd name="T0" fmla="*/ 3 w 1201"/>
                <a:gd name="T1" fmla="*/ 0 h 679"/>
                <a:gd name="T2" fmla="*/ 86 w 1201"/>
                <a:gd name="T3" fmla="*/ 108 h 679"/>
                <a:gd name="T4" fmla="*/ 91 w 1201"/>
                <a:gd name="T5" fmla="*/ 113 h 679"/>
                <a:gd name="T6" fmla="*/ 125 w 1201"/>
                <a:gd name="T7" fmla="*/ 107 h 679"/>
                <a:gd name="T8" fmla="*/ 133 w 1201"/>
                <a:gd name="T9" fmla="*/ 108 h 679"/>
                <a:gd name="T10" fmla="*/ 144 w 1201"/>
                <a:gd name="T11" fmla="*/ 110 h 679"/>
                <a:gd name="T12" fmla="*/ 152 w 1201"/>
                <a:gd name="T13" fmla="*/ 118 h 679"/>
                <a:gd name="T14" fmla="*/ 161 w 1201"/>
                <a:gd name="T15" fmla="*/ 122 h 679"/>
                <a:gd name="T16" fmla="*/ 162 w 1201"/>
                <a:gd name="T17" fmla="*/ 139 h 679"/>
                <a:gd name="T18" fmla="*/ 162 w 1201"/>
                <a:gd name="T19" fmla="*/ 153 h 679"/>
                <a:gd name="T20" fmla="*/ 159 w 1201"/>
                <a:gd name="T21" fmla="*/ 165 h 679"/>
                <a:gd name="T22" fmla="*/ 163 w 1201"/>
                <a:gd name="T23" fmla="*/ 178 h 679"/>
                <a:gd name="T24" fmla="*/ 159 w 1201"/>
                <a:gd name="T25" fmla="*/ 199 h 679"/>
                <a:gd name="T26" fmla="*/ 162 w 1201"/>
                <a:gd name="T27" fmla="*/ 215 h 679"/>
                <a:gd name="T28" fmla="*/ 241 w 1201"/>
                <a:gd name="T29" fmla="*/ 322 h 679"/>
                <a:gd name="T30" fmla="*/ 338 w 1201"/>
                <a:gd name="T31" fmla="*/ 248 h 679"/>
                <a:gd name="T32" fmla="*/ 346 w 1201"/>
                <a:gd name="T33" fmla="*/ 223 h 679"/>
                <a:gd name="T34" fmla="*/ 256 w 1201"/>
                <a:gd name="T35" fmla="*/ 56 h 679"/>
                <a:gd name="T36" fmla="*/ 360 w 1201"/>
                <a:gd name="T37" fmla="*/ 210 h 679"/>
                <a:gd name="T38" fmla="*/ 319 w 1201"/>
                <a:gd name="T39" fmla="*/ 102 h 679"/>
                <a:gd name="T40" fmla="*/ 328 w 1201"/>
                <a:gd name="T41" fmla="*/ 96 h 679"/>
                <a:gd name="T42" fmla="*/ 329 w 1201"/>
                <a:gd name="T43" fmla="*/ 124 h 679"/>
                <a:gd name="T44" fmla="*/ 339 w 1201"/>
                <a:gd name="T45" fmla="*/ 132 h 679"/>
                <a:gd name="T46" fmla="*/ 343 w 1201"/>
                <a:gd name="T47" fmla="*/ 124 h 679"/>
                <a:gd name="T48" fmla="*/ 396 w 1201"/>
                <a:gd name="T49" fmla="*/ 204 h 679"/>
                <a:gd name="T50" fmla="*/ 354 w 1201"/>
                <a:gd name="T51" fmla="*/ 153 h 679"/>
                <a:gd name="T52" fmla="*/ 387 w 1201"/>
                <a:gd name="T53" fmla="*/ 211 h 679"/>
                <a:gd name="T54" fmla="*/ 401 w 1201"/>
                <a:gd name="T55" fmla="*/ 211 h 679"/>
                <a:gd name="T56" fmla="*/ 369 w 1201"/>
                <a:gd name="T57" fmla="*/ 240 h 679"/>
                <a:gd name="T58" fmla="*/ 237 w 1201"/>
                <a:gd name="T59" fmla="*/ 340 h 679"/>
                <a:gd name="T60" fmla="*/ 154 w 1201"/>
                <a:gd name="T61" fmla="*/ 227 h 679"/>
                <a:gd name="T62" fmla="*/ 0 w 1201"/>
                <a:gd name="T63" fmla="*/ 4 h 679"/>
                <a:gd name="T64" fmla="*/ 3 w 1201"/>
                <a:gd name="T65" fmla="*/ 0 h 679"/>
                <a:gd name="T66" fmla="*/ 3 w 1201"/>
                <a:gd name="T67" fmla="*/ 0 h 679"/>
                <a:gd name="T68" fmla="*/ 3 w 1201"/>
                <a:gd name="T69" fmla="*/ 0 h 6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01" h="679">
                  <a:moveTo>
                    <a:pt x="9" y="0"/>
                  </a:moveTo>
                  <a:lnTo>
                    <a:pt x="259" y="216"/>
                  </a:lnTo>
                  <a:lnTo>
                    <a:pt x="274" y="226"/>
                  </a:lnTo>
                  <a:lnTo>
                    <a:pt x="373" y="213"/>
                  </a:lnTo>
                  <a:lnTo>
                    <a:pt x="398" y="216"/>
                  </a:lnTo>
                  <a:lnTo>
                    <a:pt x="432" y="220"/>
                  </a:lnTo>
                  <a:lnTo>
                    <a:pt x="455" y="236"/>
                  </a:lnTo>
                  <a:lnTo>
                    <a:pt x="483" y="244"/>
                  </a:lnTo>
                  <a:lnTo>
                    <a:pt x="486" y="278"/>
                  </a:lnTo>
                  <a:lnTo>
                    <a:pt x="486" y="306"/>
                  </a:lnTo>
                  <a:lnTo>
                    <a:pt x="475" y="330"/>
                  </a:lnTo>
                  <a:lnTo>
                    <a:pt x="489" y="355"/>
                  </a:lnTo>
                  <a:lnTo>
                    <a:pt x="475" y="397"/>
                  </a:lnTo>
                  <a:lnTo>
                    <a:pt x="486" y="430"/>
                  </a:lnTo>
                  <a:lnTo>
                    <a:pt x="721" y="643"/>
                  </a:lnTo>
                  <a:lnTo>
                    <a:pt x="1012" y="496"/>
                  </a:lnTo>
                  <a:lnTo>
                    <a:pt x="1037" y="446"/>
                  </a:lnTo>
                  <a:lnTo>
                    <a:pt x="767" y="111"/>
                  </a:lnTo>
                  <a:lnTo>
                    <a:pt x="1077" y="419"/>
                  </a:lnTo>
                  <a:lnTo>
                    <a:pt x="955" y="203"/>
                  </a:lnTo>
                  <a:lnTo>
                    <a:pt x="982" y="192"/>
                  </a:lnTo>
                  <a:lnTo>
                    <a:pt x="986" y="247"/>
                  </a:lnTo>
                  <a:lnTo>
                    <a:pt x="1016" y="263"/>
                  </a:lnTo>
                  <a:lnTo>
                    <a:pt x="1027" y="247"/>
                  </a:lnTo>
                  <a:lnTo>
                    <a:pt x="1186" y="408"/>
                  </a:lnTo>
                  <a:lnTo>
                    <a:pt x="1061" y="306"/>
                  </a:lnTo>
                  <a:lnTo>
                    <a:pt x="1159" y="422"/>
                  </a:lnTo>
                  <a:lnTo>
                    <a:pt x="1201" y="421"/>
                  </a:lnTo>
                  <a:lnTo>
                    <a:pt x="1104" y="479"/>
                  </a:lnTo>
                  <a:lnTo>
                    <a:pt x="710" y="679"/>
                  </a:lnTo>
                  <a:lnTo>
                    <a:pt x="461" y="454"/>
                  </a:lnTo>
                  <a:lnTo>
                    <a:pt x="0" y="8"/>
                  </a:lnTo>
                  <a:lnTo>
                    <a:pt x="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1" name="Freeform 47"/>
            <p:cNvSpPr>
              <a:spLocks/>
            </p:cNvSpPr>
            <p:nvPr/>
          </p:nvSpPr>
          <p:spPr bwMode="auto">
            <a:xfrm>
              <a:off x="3269" y="3561"/>
              <a:ext cx="94" cy="129"/>
            </a:xfrm>
            <a:custGeom>
              <a:avLst/>
              <a:gdLst>
                <a:gd name="T0" fmla="*/ 39 w 283"/>
                <a:gd name="T1" fmla="*/ 3 h 258"/>
                <a:gd name="T2" fmla="*/ 0 w 283"/>
                <a:gd name="T3" fmla="*/ 30 h 258"/>
                <a:gd name="T4" fmla="*/ 0 w 283"/>
                <a:gd name="T5" fmla="*/ 45 h 258"/>
                <a:gd name="T6" fmla="*/ 56 w 283"/>
                <a:gd name="T7" fmla="*/ 129 h 258"/>
                <a:gd name="T8" fmla="*/ 80 w 283"/>
                <a:gd name="T9" fmla="*/ 124 h 258"/>
                <a:gd name="T10" fmla="*/ 88 w 283"/>
                <a:gd name="T11" fmla="*/ 85 h 258"/>
                <a:gd name="T12" fmla="*/ 88 w 283"/>
                <a:gd name="T13" fmla="*/ 69 h 258"/>
                <a:gd name="T14" fmla="*/ 84 w 283"/>
                <a:gd name="T15" fmla="*/ 63 h 258"/>
                <a:gd name="T16" fmla="*/ 94 w 283"/>
                <a:gd name="T17" fmla="*/ 36 h 258"/>
                <a:gd name="T18" fmla="*/ 93 w 283"/>
                <a:gd name="T19" fmla="*/ 26 h 258"/>
                <a:gd name="T20" fmla="*/ 85 w 283"/>
                <a:gd name="T21" fmla="*/ 24 h 258"/>
                <a:gd name="T22" fmla="*/ 81 w 283"/>
                <a:gd name="T23" fmla="*/ 10 h 258"/>
                <a:gd name="T24" fmla="*/ 61 w 283"/>
                <a:gd name="T25" fmla="*/ 12 h 258"/>
                <a:gd name="T26" fmla="*/ 59 w 283"/>
                <a:gd name="T27" fmla="*/ 3 h 258"/>
                <a:gd name="T28" fmla="*/ 51 w 283"/>
                <a:gd name="T29" fmla="*/ 0 h 258"/>
                <a:gd name="T30" fmla="*/ 39 w 283"/>
                <a:gd name="T31" fmla="*/ 3 h 258"/>
                <a:gd name="T32" fmla="*/ 39 w 283"/>
                <a:gd name="T33" fmla="*/ 3 h 258"/>
                <a:gd name="T34" fmla="*/ 39 w 283"/>
                <a:gd name="T35" fmla="*/ 3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3" h="258">
                  <a:moveTo>
                    <a:pt x="116" y="6"/>
                  </a:moveTo>
                  <a:lnTo>
                    <a:pt x="0" y="60"/>
                  </a:lnTo>
                  <a:lnTo>
                    <a:pt x="0" y="89"/>
                  </a:lnTo>
                  <a:lnTo>
                    <a:pt x="170" y="258"/>
                  </a:lnTo>
                  <a:lnTo>
                    <a:pt x="242" y="247"/>
                  </a:lnTo>
                  <a:lnTo>
                    <a:pt x="265" y="169"/>
                  </a:lnTo>
                  <a:lnTo>
                    <a:pt x="265" y="138"/>
                  </a:lnTo>
                  <a:lnTo>
                    <a:pt x="252" y="126"/>
                  </a:lnTo>
                  <a:lnTo>
                    <a:pt x="283" y="72"/>
                  </a:lnTo>
                  <a:lnTo>
                    <a:pt x="281" y="52"/>
                  </a:lnTo>
                  <a:lnTo>
                    <a:pt x="257" y="47"/>
                  </a:lnTo>
                  <a:lnTo>
                    <a:pt x="245" y="20"/>
                  </a:lnTo>
                  <a:lnTo>
                    <a:pt x="184" y="23"/>
                  </a:lnTo>
                  <a:lnTo>
                    <a:pt x="179" y="5"/>
                  </a:lnTo>
                  <a:lnTo>
                    <a:pt x="155" y="0"/>
                  </a:lnTo>
                  <a:lnTo>
                    <a:pt x="116" y="6"/>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2" name="Freeform 48"/>
            <p:cNvSpPr>
              <a:spLocks/>
            </p:cNvSpPr>
            <p:nvPr/>
          </p:nvSpPr>
          <p:spPr bwMode="auto">
            <a:xfrm>
              <a:off x="3268" y="3591"/>
              <a:ext cx="93" cy="107"/>
            </a:xfrm>
            <a:custGeom>
              <a:avLst/>
              <a:gdLst>
                <a:gd name="T0" fmla="*/ 6 w 277"/>
                <a:gd name="T1" fmla="*/ 0 h 215"/>
                <a:gd name="T2" fmla="*/ 5 w 277"/>
                <a:gd name="T3" fmla="*/ 10 h 215"/>
                <a:gd name="T4" fmla="*/ 8 w 277"/>
                <a:gd name="T5" fmla="*/ 15 h 215"/>
                <a:gd name="T6" fmla="*/ 15 w 277"/>
                <a:gd name="T7" fmla="*/ 13 h 215"/>
                <a:gd name="T8" fmla="*/ 30 w 277"/>
                <a:gd name="T9" fmla="*/ 4 h 215"/>
                <a:gd name="T10" fmla="*/ 21 w 277"/>
                <a:gd name="T11" fmla="*/ 20 h 215"/>
                <a:gd name="T12" fmla="*/ 20 w 277"/>
                <a:gd name="T13" fmla="*/ 27 h 215"/>
                <a:gd name="T14" fmla="*/ 23 w 277"/>
                <a:gd name="T15" fmla="*/ 31 h 215"/>
                <a:gd name="T16" fmla="*/ 24 w 277"/>
                <a:gd name="T17" fmla="*/ 37 h 215"/>
                <a:gd name="T18" fmla="*/ 31 w 277"/>
                <a:gd name="T19" fmla="*/ 37 h 215"/>
                <a:gd name="T20" fmla="*/ 37 w 277"/>
                <a:gd name="T21" fmla="*/ 29 h 215"/>
                <a:gd name="T22" fmla="*/ 53 w 277"/>
                <a:gd name="T23" fmla="*/ 19 h 215"/>
                <a:gd name="T24" fmla="*/ 64 w 277"/>
                <a:gd name="T25" fmla="*/ 13 h 215"/>
                <a:gd name="T26" fmla="*/ 42 w 277"/>
                <a:gd name="T27" fmla="*/ 41 h 215"/>
                <a:gd name="T28" fmla="*/ 38 w 277"/>
                <a:gd name="T29" fmla="*/ 50 h 215"/>
                <a:gd name="T30" fmla="*/ 38 w 277"/>
                <a:gd name="T31" fmla="*/ 62 h 215"/>
                <a:gd name="T32" fmla="*/ 46 w 277"/>
                <a:gd name="T33" fmla="*/ 65 h 215"/>
                <a:gd name="T34" fmla="*/ 54 w 277"/>
                <a:gd name="T35" fmla="*/ 57 h 215"/>
                <a:gd name="T36" fmla="*/ 66 w 277"/>
                <a:gd name="T37" fmla="*/ 46 h 215"/>
                <a:gd name="T38" fmla="*/ 81 w 277"/>
                <a:gd name="T39" fmla="*/ 36 h 215"/>
                <a:gd name="T40" fmla="*/ 64 w 277"/>
                <a:gd name="T41" fmla="*/ 62 h 215"/>
                <a:gd name="T42" fmla="*/ 60 w 277"/>
                <a:gd name="T43" fmla="*/ 78 h 215"/>
                <a:gd name="T44" fmla="*/ 60 w 277"/>
                <a:gd name="T45" fmla="*/ 88 h 215"/>
                <a:gd name="T46" fmla="*/ 60 w 277"/>
                <a:gd name="T47" fmla="*/ 94 h 215"/>
                <a:gd name="T48" fmla="*/ 68 w 277"/>
                <a:gd name="T49" fmla="*/ 93 h 215"/>
                <a:gd name="T50" fmla="*/ 74 w 277"/>
                <a:gd name="T51" fmla="*/ 82 h 215"/>
                <a:gd name="T52" fmla="*/ 84 w 277"/>
                <a:gd name="T53" fmla="*/ 76 h 215"/>
                <a:gd name="T54" fmla="*/ 80 w 277"/>
                <a:gd name="T55" fmla="*/ 89 h 215"/>
                <a:gd name="T56" fmla="*/ 93 w 277"/>
                <a:gd name="T57" fmla="*/ 91 h 215"/>
                <a:gd name="T58" fmla="*/ 92 w 277"/>
                <a:gd name="T59" fmla="*/ 106 h 215"/>
                <a:gd name="T60" fmla="*/ 60 w 277"/>
                <a:gd name="T61" fmla="*/ 107 h 215"/>
                <a:gd name="T62" fmla="*/ 54 w 277"/>
                <a:gd name="T63" fmla="*/ 99 h 215"/>
                <a:gd name="T64" fmla="*/ 47 w 277"/>
                <a:gd name="T65" fmla="*/ 82 h 215"/>
                <a:gd name="T66" fmla="*/ 34 w 277"/>
                <a:gd name="T67" fmla="*/ 74 h 215"/>
                <a:gd name="T68" fmla="*/ 11 w 277"/>
                <a:gd name="T69" fmla="*/ 43 h 215"/>
                <a:gd name="T70" fmla="*/ 0 w 277"/>
                <a:gd name="T71" fmla="*/ 24 h 215"/>
                <a:gd name="T72" fmla="*/ 0 w 277"/>
                <a:gd name="T73" fmla="*/ 7 h 215"/>
                <a:gd name="T74" fmla="*/ 6 w 277"/>
                <a:gd name="T75" fmla="*/ 0 h 215"/>
                <a:gd name="T76" fmla="*/ 6 w 277"/>
                <a:gd name="T77" fmla="*/ 0 h 215"/>
                <a:gd name="T78" fmla="*/ 6 w 277"/>
                <a:gd name="T79" fmla="*/ 0 h 2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7" h="215">
                  <a:moveTo>
                    <a:pt x="17" y="0"/>
                  </a:moveTo>
                  <a:lnTo>
                    <a:pt x="15" y="21"/>
                  </a:lnTo>
                  <a:lnTo>
                    <a:pt x="24" y="31"/>
                  </a:lnTo>
                  <a:lnTo>
                    <a:pt x="45" y="26"/>
                  </a:lnTo>
                  <a:lnTo>
                    <a:pt x="90" y="9"/>
                  </a:lnTo>
                  <a:lnTo>
                    <a:pt x="62" y="40"/>
                  </a:lnTo>
                  <a:lnTo>
                    <a:pt x="61" y="54"/>
                  </a:lnTo>
                  <a:lnTo>
                    <a:pt x="69" y="63"/>
                  </a:lnTo>
                  <a:lnTo>
                    <a:pt x="72" y="74"/>
                  </a:lnTo>
                  <a:lnTo>
                    <a:pt x="92" y="74"/>
                  </a:lnTo>
                  <a:lnTo>
                    <a:pt x="110" y="59"/>
                  </a:lnTo>
                  <a:lnTo>
                    <a:pt x="157" y="38"/>
                  </a:lnTo>
                  <a:lnTo>
                    <a:pt x="191" y="26"/>
                  </a:lnTo>
                  <a:lnTo>
                    <a:pt x="126" y="82"/>
                  </a:lnTo>
                  <a:lnTo>
                    <a:pt x="114" y="101"/>
                  </a:lnTo>
                  <a:lnTo>
                    <a:pt x="114" y="124"/>
                  </a:lnTo>
                  <a:lnTo>
                    <a:pt x="137" y="131"/>
                  </a:lnTo>
                  <a:lnTo>
                    <a:pt x="160" y="115"/>
                  </a:lnTo>
                  <a:lnTo>
                    <a:pt x="197" y="93"/>
                  </a:lnTo>
                  <a:lnTo>
                    <a:pt x="242" y="73"/>
                  </a:lnTo>
                  <a:lnTo>
                    <a:pt x="191" y="124"/>
                  </a:lnTo>
                  <a:lnTo>
                    <a:pt x="180" y="156"/>
                  </a:lnTo>
                  <a:lnTo>
                    <a:pt x="180" y="176"/>
                  </a:lnTo>
                  <a:lnTo>
                    <a:pt x="180" y="189"/>
                  </a:lnTo>
                  <a:lnTo>
                    <a:pt x="202" y="186"/>
                  </a:lnTo>
                  <a:lnTo>
                    <a:pt x="219" y="165"/>
                  </a:lnTo>
                  <a:lnTo>
                    <a:pt x="250" y="153"/>
                  </a:lnTo>
                  <a:lnTo>
                    <a:pt x="239" y="179"/>
                  </a:lnTo>
                  <a:lnTo>
                    <a:pt x="277" y="182"/>
                  </a:lnTo>
                  <a:lnTo>
                    <a:pt x="275" y="212"/>
                  </a:lnTo>
                  <a:lnTo>
                    <a:pt x="180" y="215"/>
                  </a:lnTo>
                  <a:lnTo>
                    <a:pt x="160" y="198"/>
                  </a:lnTo>
                  <a:lnTo>
                    <a:pt x="141" y="165"/>
                  </a:lnTo>
                  <a:lnTo>
                    <a:pt x="102" y="149"/>
                  </a:lnTo>
                  <a:lnTo>
                    <a:pt x="34" y="86"/>
                  </a:lnTo>
                  <a:lnTo>
                    <a:pt x="1" y="48"/>
                  </a:lnTo>
                  <a:lnTo>
                    <a:pt x="0" y="15"/>
                  </a:lnTo>
                  <a:lnTo>
                    <a:pt x="17" y="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3" name="Freeform 49"/>
            <p:cNvSpPr>
              <a:spLocks/>
            </p:cNvSpPr>
            <p:nvPr/>
          </p:nvSpPr>
          <p:spPr bwMode="auto">
            <a:xfrm>
              <a:off x="3825" y="3195"/>
              <a:ext cx="26" cy="35"/>
            </a:xfrm>
            <a:custGeom>
              <a:avLst/>
              <a:gdLst>
                <a:gd name="T0" fmla="*/ 0 w 78"/>
                <a:gd name="T1" fmla="*/ 7 h 71"/>
                <a:gd name="T2" fmla="*/ 3 w 78"/>
                <a:gd name="T3" fmla="*/ 33 h 71"/>
                <a:gd name="T4" fmla="*/ 23 w 78"/>
                <a:gd name="T5" fmla="*/ 35 h 71"/>
                <a:gd name="T6" fmla="*/ 26 w 78"/>
                <a:gd name="T7" fmla="*/ 26 h 71"/>
                <a:gd name="T8" fmla="*/ 26 w 78"/>
                <a:gd name="T9" fmla="*/ 12 h 71"/>
                <a:gd name="T10" fmla="*/ 24 w 78"/>
                <a:gd name="T11" fmla="*/ 0 h 71"/>
                <a:gd name="T12" fmla="*/ 12 w 78"/>
                <a:gd name="T13" fmla="*/ 1 h 71"/>
                <a:gd name="T14" fmla="*/ 0 w 78"/>
                <a:gd name="T15" fmla="*/ 7 h 71"/>
                <a:gd name="T16" fmla="*/ 0 w 78"/>
                <a:gd name="T17" fmla="*/ 7 h 71"/>
                <a:gd name="T18" fmla="*/ 0 w 78"/>
                <a:gd name="T19" fmla="*/ 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71">
                  <a:moveTo>
                    <a:pt x="0" y="14"/>
                  </a:moveTo>
                  <a:lnTo>
                    <a:pt x="10" y="66"/>
                  </a:lnTo>
                  <a:lnTo>
                    <a:pt x="69" y="71"/>
                  </a:lnTo>
                  <a:lnTo>
                    <a:pt x="78" y="53"/>
                  </a:lnTo>
                  <a:lnTo>
                    <a:pt x="78" y="24"/>
                  </a:lnTo>
                  <a:lnTo>
                    <a:pt x="71" y="0"/>
                  </a:lnTo>
                  <a:lnTo>
                    <a:pt x="35" y="2"/>
                  </a:lnTo>
                  <a:lnTo>
                    <a:pt x="0" y="1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4" name="Freeform 50"/>
            <p:cNvSpPr>
              <a:spLocks/>
            </p:cNvSpPr>
            <p:nvPr/>
          </p:nvSpPr>
          <p:spPr bwMode="auto">
            <a:xfrm>
              <a:off x="3840" y="3204"/>
              <a:ext cx="10" cy="23"/>
            </a:xfrm>
            <a:custGeom>
              <a:avLst/>
              <a:gdLst>
                <a:gd name="T0" fmla="*/ 1 w 30"/>
                <a:gd name="T1" fmla="*/ 1 h 46"/>
                <a:gd name="T2" fmla="*/ 7 w 30"/>
                <a:gd name="T3" fmla="*/ 0 h 46"/>
                <a:gd name="T4" fmla="*/ 10 w 30"/>
                <a:gd name="T5" fmla="*/ 12 h 46"/>
                <a:gd name="T6" fmla="*/ 7 w 30"/>
                <a:gd name="T7" fmla="*/ 21 h 46"/>
                <a:gd name="T8" fmla="*/ 0 w 30"/>
                <a:gd name="T9" fmla="*/ 23 h 46"/>
                <a:gd name="T10" fmla="*/ 1 w 30"/>
                <a:gd name="T11" fmla="*/ 1 h 46"/>
                <a:gd name="T12" fmla="*/ 1 w 30"/>
                <a:gd name="T13" fmla="*/ 1 h 46"/>
                <a:gd name="T14" fmla="*/ 1 w 30"/>
                <a:gd name="T15" fmla="*/ 1 h 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46">
                  <a:moveTo>
                    <a:pt x="3" y="2"/>
                  </a:moveTo>
                  <a:lnTo>
                    <a:pt x="21" y="0"/>
                  </a:lnTo>
                  <a:lnTo>
                    <a:pt x="30" y="24"/>
                  </a:lnTo>
                  <a:lnTo>
                    <a:pt x="22" y="42"/>
                  </a:lnTo>
                  <a:lnTo>
                    <a:pt x="0" y="46"/>
                  </a:lnTo>
                  <a:lnTo>
                    <a:pt x="3" y="2"/>
                  </a:lnTo>
                  <a:close/>
                </a:path>
              </a:pathLst>
            </a:custGeom>
            <a:solidFill>
              <a:srgbClr val="FF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5" name="Freeform 51"/>
            <p:cNvSpPr>
              <a:spLocks/>
            </p:cNvSpPr>
            <p:nvPr/>
          </p:nvSpPr>
          <p:spPr bwMode="auto">
            <a:xfrm>
              <a:off x="3839" y="3211"/>
              <a:ext cx="10" cy="13"/>
            </a:xfrm>
            <a:custGeom>
              <a:avLst/>
              <a:gdLst>
                <a:gd name="T0" fmla="*/ 2 w 29"/>
                <a:gd name="T1" fmla="*/ 0 h 27"/>
                <a:gd name="T2" fmla="*/ 9 w 29"/>
                <a:gd name="T3" fmla="*/ 0 h 27"/>
                <a:gd name="T4" fmla="*/ 10 w 29"/>
                <a:gd name="T5" fmla="*/ 8 h 27"/>
                <a:gd name="T6" fmla="*/ 10 w 29"/>
                <a:gd name="T7" fmla="*/ 13 h 27"/>
                <a:gd name="T8" fmla="*/ 0 w 29"/>
                <a:gd name="T9" fmla="*/ 13 h 27"/>
                <a:gd name="T10" fmla="*/ 2 w 29"/>
                <a:gd name="T11" fmla="*/ 0 h 27"/>
                <a:gd name="T12" fmla="*/ 2 w 29"/>
                <a:gd name="T13" fmla="*/ 0 h 27"/>
                <a:gd name="T14" fmla="*/ 2 w 29"/>
                <a:gd name="T15" fmla="*/ 0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27">
                  <a:moveTo>
                    <a:pt x="7" y="0"/>
                  </a:moveTo>
                  <a:lnTo>
                    <a:pt x="27" y="0"/>
                  </a:lnTo>
                  <a:lnTo>
                    <a:pt x="29" y="16"/>
                  </a:lnTo>
                  <a:lnTo>
                    <a:pt x="29" y="27"/>
                  </a:lnTo>
                  <a:lnTo>
                    <a:pt x="0" y="27"/>
                  </a:lnTo>
                  <a:lnTo>
                    <a:pt x="7"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6" name="Freeform 52"/>
            <p:cNvSpPr>
              <a:spLocks/>
            </p:cNvSpPr>
            <p:nvPr/>
          </p:nvSpPr>
          <p:spPr bwMode="auto">
            <a:xfrm>
              <a:off x="3826" y="3143"/>
              <a:ext cx="50" cy="52"/>
            </a:xfrm>
            <a:custGeom>
              <a:avLst/>
              <a:gdLst>
                <a:gd name="T0" fmla="*/ 26 w 150"/>
                <a:gd name="T1" fmla="*/ 5 h 105"/>
                <a:gd name="T2" fmla="*/ 24 w 150"/>
                <a:gd name="T3" fmla="*/ 19 h 105"/>
                <a:gd name="T4" fmla="*/ 11 w 150"/>
                <a:gd name="T5" fmla="*/ 20 h 105"/>
                <a:gd name="T6" fmla="*/ 0 w 150"/>
                <a:gd name="T7" fmla="*/ 41 h 105"/>
                <a:gd name="T8" fmla="*/ 2 w 150"/>
                <a:gd name="T9" fmla="*/ 52 h 105"/>
                <a:gd name="T10" fmla="*/ 24 w 150"/>
                <a:gd name="T11" fmla="*/ 52 h 105"/>
                <a:gd name="T12" fmla="*/ 30 w 150"/>
                <a:gd name="T13" fmla="*/ 38 h 105"/>
                <a:gd name="T14" fmla="*/ 46 w 150"/>
                <a:gd name="T15" fmla="*/ 25 h 105"/>
                <a:gd name="T16" fmla="*/ 50 w 150"/>
                <a:gd name="T17" fmla="*/ 10 h 105"/>
                <a:gd name="T18" fmla="*/ 36 w 150"/>
                <a:gd name="T19" fmla="*/ 0 h 105"/>
                <a:gd name="T20" fmla="*/ 26 w 150"/>
                <a:gd name="T21" fmla="*/ 5 h 105"/>
                <a:gd name="T22" fmla="*/ 26 w 150"/>
                <a:gd name="T23" fmla="*/ 5 h 105"/>
                <a:gd name="T24" fmla="*/ 26 w 150"/>
                <a:gd name="T25" fmla="*/ 5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0" h="105">
                  <a:moveTo>
                    <a:pt x="77" y="10"/>
                  </a:moveTo>
                  <a:lnTo>
                    <a:pt x="72" y="39"/>
                  </a:lnTo>
                  <a:lnTo>
                    <a:pt x="33" y="41"/>
                  </a:lnTo>
                  <a:lnTo>
                    <a:pt x="0" y="82"/>
                  </a:lnTo>
                  <a:lnTo>
                    <a:pt x="6" y="105"/>
                  </a:lnTo>
                  <a:lnTo>
                    <a:pt x="72" y="104"/>
                  </a:lnTo>
                  <a:lnTo>
                    <a:pt x="89" y="77"/>
                  </a:lnTo>
                  <a:lnTo>
                    <a:pt x="138" y="51"/>
                  </a:lnTo>
                  <a:lnTo>
                    <a:pt x="150" y="21"/>
                  </a:lnTo>
                  <a:lnTo>
                    <a:pt x="109" y="0"/>
                  </a:lnTo>
                  <a:lnTo>
                    <a:pt x="77" y="1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7" name="Freeform 53"/>
            <p:cNvSpPr>
              <a:spLocks/>
            </p:cNvSpPr>
            <p:nvPr/>
          </p:nvSpPr>
          <p:spPr bwMode="auto">
            <a:xfrm>
              <a:off x="3509" y="3485"/>
              <a:ext cx="169" cy="134"/>
            </a:xfrm>
            <a:custGeom>
              <a:avLst/>
              <a:gdLst>
                <a:gd name="T0" fmla="*/ 2 w 508"/>
                <a:gd name="T1" fmla="*/ 68 h 267"/>
                <a:gd name="T2" fmla="*/ 10 w 508"/>
                <a:gd name="T3" fmla="*/ 71 h 267"/>
                <a:gd name="T4" fmla="*/ 27 w 508"/>
                <a:gd name="T5" fmla="*/ 65 h 267"/>
                <a:gd name="T6" fmla="*/ 29 w 508"/>
                <a:gd name="T7" fmla="*/ 85 h 267"/>
                <a:gd name="T8" fmla="*/ 34 w 508"/>
                <a:gd name="T9" fmla="*/ 93 h 267"/>
                <a:gd name="T10" fmla="*/ 47 w 508"/>
                <a:gd name="T11" fmla="*/ 93 h 267"/>
                <a:gd name="T12" fmla="*/ 51 w 508"/>
                <a:gd name="T13" fmla="*/ 106 h 267"/>
                <a:gd name="T14" fmla="*/ 68 w 508"/>
                <a:gd name="T15" fmla="*/ 121 h 267"/>
                <a:gd name="T16" fmla="*/ 89 w 508"/>
                <a:gd name="T17" fmla="*/ 134 h 267"/>
                <a:gd name="T18" fmla="*/ 122 w 508"/>
                <a:gd name="T19" fmla="*/ 130 h 267"/>
                <a:gd name="T20" fmla="*/ 169 w 508"/>
                <a:gd name="T21" fmla="*/ 121 h 267"/>
                <a:gd name="T22" fmla="*/ 161 w 508"/>
                <a:gd name="T23" fmla="*/ 65 h 267"/>
                <a:gd name="T24" fmla="*/ 150 w 508"/>
                <a:gd name="T25" fmla="*/ 32 h 267"/>
                <a:gd name="T26" fmla="*/ 132 w 508"/>
                <a:gd name="T27" fmla="*/ 18 h 267"/>
                <a:gd name="T28" fmla="*/ 118 w 508"/>
                <a:gd name="T29" fmla="*/ 1 h 267"/>
                <a:gd name="T30" fmla="*/ 100 w 508"/>
                <a:gd name="T31" fmla="*/ 0 h 267"/>
                <a:gd name="T32" fmla="*/ 51 w 508"/>
                <a:gd name="T33" fmla="*/ 13 h 267"/>
                <a:gd name="T34" fmla="*/ 21 w 508"/>
                <a:gd name="T35" fmla="*/ 33 h 267"/>
                <a:gd name="T36" fmla="*/ 6 w 508"/>
                <a:gd name="T37" fmla="*/ 52 h 267"/>
                <a:gd name="T38" fmla="*/ 0 w 508"/>
                <a:gd name="T39" fmla="*/ 63 h 267"/>
                <a:gd name="T40" fmla="*/ 2 w 508"/>
                <a:gd name="T41" fmla="*/ 68 h 267"/>
                <a:gd name="T42" fmla="*/ 2 w 508"/>
                <a:gd name="T43" fmla="*/ 68 h 267"/>
                <a:gd name="T44" fmla="*/ 2 w 508"/>
                <a:gd name="T45" fmla="*/ 68 h 2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08" h="267">
                  <a:moveTo>
                    <a:pt x="7" y="135"/>
                  </a:moveTo>
                  <a:lnTo>
                    <a:pt x="30" y="142"/>
                  </a:lnTo>
                  <a:lnTo>
                    <a:pt x="81" y="129"/>
                  </a:lnTo>
                  <a:lnTo>
                    <a:pt x="86" y="170"/>
                  </a:lnTo>
                  <a:lnTo>
                    <a:pt x="103" y="185"/>
                  </a:lnTo>
                  <a:lnTo>
                    <a:pt x="141" y="185"/>
                  </a:lnTo>
                  <a:lnTo>
                    <a:pt x="153" y="211"/>
                  </a:lnTo>
                  <a:lnTo>
                    <a:pt x="204" y="242"/>
                  </a:lnTo>
                  <a:lnTo>
                    <a:pt x="268" y="267"/>
                  </a:lnTo>
                  <a:lnTo>
                    <a:pt x="367" y="259"/>
                  </a:lnTo>
                  <a:lnTo>
                    <a:pt x="508" y="242"/>
                  </a:lnTo>
                  <a:lnTo>
                    <a:pt x="484" y="129"/>
                  </a:lnTo>
                  <a:lnTo>
                    <a:pt x="452" y="63"/>
                  </a:lnTo>
                  <a:lnTo>
                    <a:pt x="396" y="35"/>
                  </a:lnTo>
                  <a:lnTo>
                    <a:pt x="354" y="1"/>
                  </a:lnTo>
                  <a:lnTo>
                    <a:pt x="302" y="0"/>
                  </a:lnTo>
                  <a:lnTo>
                    <a:pt x="153" y="25"/>
                  </a:lnTo>
                  <a:lnTo>
                    <a:pt x="64" y="65"/>
                  </a:lnTo>
                  <a:lnTo>
                    <a:pt x="17" y="104"/>
                  </a:lnTo>
                  <a:lnTo>
                    <a:pt x="0" y="125"/>
                  </a:lnTo>
                  <a:lnTo>
                    <a:pt x="7" y="135"/>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8" name="Freeform 54"/>
            <p:cNvSpPr>
              <a:spLocks/>
            </p:cNvSpPr>
            <p:nvPr/>
          </p:nvSpPr>
          <p:spPr bwMode="auto">
            <a:xfrm>
              <a:off x="3659" y="3583"/>
              <a:ext cx="208" cy="299"/>
            </a:xfrm>
            <a:custGeom>
              <a:avLst/>
              <a:gdLst>
                <a:gd name="T0" fmla="*/ 41 w 622"/>
                <a:gd name="T1" fmla="*/ 0 h 597"/>
                <a:gd name="T2" fmla="*/ 0 w 622"/>
                <a:gd name="T3" fmla="*/ 60 h 597"/>
                <a:gd name="T4" fmla="*/ 58 w 622"/>
                <a:gd name="T5" fmla="*/ 185 h 597"/>
                <a:gd name="T6" fmla="*/ 118 w 622"/>
                <a:gd name="T7" fmla="*/ 256 h 597"/>
                <a:gd name="T8" fmla="*/ 156 w 622"/>
                <a:gd name="T9" fmla="*/ 293 h 597"/>
                <a:gd name="T10" fmla="*/ 174 w 622"/>
                <a:gd name="T11" fmla="*/ 299 h 597"/>
                <a:gd name="T12" fmla="*/ 208 w 622"/>
                <a:gd name="T13" fmla="*/ 280 h 597"/>
                <a:gd name="T14" fmla="*/ 178 w 622"/>
                <a:gd name="T15" fmla="*/ 146 h 597"/>
                <a:gd name="T16" fmla="*/ 80 w 622"/>
                <a:gd name="T17" fmla="*/ 43 h 597"/>
                <a:gd name="T18" fmla="*/ 41 w 622"/>
                <a:gd name="T19" fmla="*/ 0 h 597"/>
                <a:gd name="T20" fmla="*/ 41 w 622"/>
                <a:gd name="T21" fmla="*/ 0 h 597"/>
                <a:gd name="T22" fmla="*/ 41 w 622"/>
                <a:gd name="T23" fmla="*/ 0 h 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597">
                  <a:moveTo>
                    <a:pt x="122" y="0"/>
                  </a:moveTo>
                  <a:lnTo>
                    <a:pt x="0" y="119"/>
                  </a:lnTo>
                  <a:lnTo>
                    <a:pt x="174" y="370"/>
                  </a:lnTo>
                  <a:lnTo>
                    <a:pt x="354" y="512"/>
                  </a:lnTo>
                  <a:lnTo>
                    <a:pt x="467" y="585"/>
                  </a:lnTo>
                  <a:lnTo>
                    <a:pt x="520" y="597"/>
                  </a:lnTo>
                  <a:lnTo>
                    <a:pt x="622" y="560"/>
                  </a:lnTo>
                  <a:lnTo>
                    <a:pt x="532" y="292"/>
                  </a:lnTo>
                  <a:lnTo>
                    <a:pt x="240" y="86"/>
                  </a:lnTo>
                  <a:lnTo>
                    <a:pt x="122"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19" name="Freeform 55"/>
            <p:cNvSpPr>
              <a:spLocks/>
            </p:cNvSpPr>
            <p:nvPr/>
          </p:nvSpPr>
          <p:spPr bwMode="auto">
            <a:xfrm>
              <a:off x="3567" y="3484"/>
              <a:ext cx="360" cy="395"/>
            </a:xfrm>
            <a:custGeom>
              <a:avLst/>
              <a:gdLst>
                <a:gd name="T0" fmla="*/ 18 w 1082"/>
                <a:gd name="T1" fmla="*/ 12 h 789"/>
                <a:gd name="T2" fmla="*/ 52 w 1082"/>
                <a:gd name="T3" fmla="*/ 4 h 789"/>
                <a:gd name="T4" fmla="*/ 64 w 1082"/>
                <a:gd name="T5" fmla="*/ 17 h 789"/>
                <a:gd name="T6" fmla="*/ 83 w 1082"/>
                <a:gd name="T7" fmla="*/ 27 h 789"/>
                <a:gd name="T8" fmla="*/ 88 w 1082"/>
                <a:gd name="T9" fmla="*/ 45 h 789"/>
                <a:gd name="T10" fmla="*/ 94 w 1082"/>
                <a:gd name="T11" fmla="*/ 69 h 789"/>
                <a:gd name="T12" fmla="*/ 92 w 1082"/>
                <a:gd name="T13" fmla="*/ 85 h 789"/>
                <a:gd name="T14" fmla="*/ 95 w 1082"/>
                <a:gd name="T15" fmla="*/ 107 h 789"/>
                <a:gd name="T16" fmla="*/ 80 w 1082"/>
                <a:gd name="T17" fmla="*/ 117 h 789"/>
                <a:gd name="T18" fmla="*/ 54 w 1082"/>
                <a:gd name="T19" fmla="*/ 120 h 789"/>
                <a:gd name="T20" fmla="*/ 27 w 1082"/>
                <a:gd name="T21" fmla="*/ 128 h 789"/>
                <a:gd name="T22" fmla="*/ 73 w 1082"/>
                <a:gd name="T23" fmla="*/ 147 h 789"/>
                <a:gd name="T24" fmla="*/ 111 w 1082"/>
                <a:gd name="T25" fmla="*/ 196 h 789"/>
                <a:gd name="T26" fmla="*/ 112 w 1082"/>
                <a:gd name="T27" fmla="*/ 147 h 789"/>
                <a:gd name="T28" fmla="*/ 126 w 1082"/>
                <a:gd name="T29" fmla="*/ 125 h 789"/>
                <a:gd name="T30" fmla="*/ 135 w 1082"/>
                <a:gd name="T31" fmla="*/ 116 h 789"/>
                <a:gd name="T32" fmla="*/ 150 w 1082"/>
                <a:gd name="T33" fmla="*/ 145 h 789"/>
                <a:gd name="T34" fmla="*/ 224 w 1082"/>
                <a:gd name="T35" fmla="*/ 229 h 789"/>
                <a:gd name="T36" fmla="*/ 258 w 1082"/>
                <a:gd name="T37" fmla="*/ 267 h 789"/>
                <a:gd name="T38" fmla="*/ 272 w 1082"/>
                <a:gd name="T39" fmla="*/ 304 h 789"/>
                <a:gd name="T40" fmla="*/ 271 w 1082"/>
                <a:gd name="T41" fmla="*/ 343 h 789"/>
                <a:gd name="T42" fmla="*/ 272 w 1082"/>
                <a:gd name="T43" fmla="*/ 371 h 789"/>
                <a:gd name="T44" fmla="*/ 260 w 1082"/>
                <a:gd name="T45" fmla="*/ 379 h 789"/>
                <a:gd name="T46" fmla="*/ 247 w 1082"/>
                <a:gd name="T47" fmla="*/ 363 h 789"/>
                <a:gd name="T48" fmla="*/ 226 w 1082"/>
                <a:gd name="T49" fmla="*/ 339 h 789"/>
                <a:gd name="T50" fmla="*/ 188 w 1082"/>
                <a:gd name="T51" fmla="*/ 303 h 789"/>
                <a:gd name="T52" fmla="*/ 122 w 1082"/>
                <a:gd name="T53" fmla="*/ 205 h 789"/>
                <a:gd name="T54" fmla="*/ 237 w 1082"/>
                <a:gd name="T55" fmla="*/ 388 h 789"/>
                <a:gd name="T56" fmla="*/ 282 w 1082"/>
                <a:gd name="T57" fmla="*/ 391 h 789"/>
                <a:gd name="T58" fmla="*/ 339 w 1082"/>
                <a:gd name="T59" fmla="*/ 329 h 789"/>
                <a:gd name="T60" fmla="*/ 348 w 1082"/>
                <a:gd name="T61" fmla="*/ 283 h 789"/>
                <a:gd name="T62" fmla="*/ 288 w 1082"/>
                <a:gd name="T63" fmla="*/ 224 h 789"/>
                <a:gd name="T64" fmla="*/ 220 w 1082"/>
                <a:gd name="T65" fmla="*/ 191 h 789"/>
                <a:gd name="T66" fmla="*/ 123 w 1082"/>
                <a:gd name="T67" fmla="*/ 96 h 789"/>
                <a:gd name="T68" fmla="*/ 86 w 1082"/>
                <a:gd name="T69" fmla="*/ 24 h 789"/>
                <a:gd name="T70" fmla="*/ 58 w 1082"/>
                <a:gd name="T71" fmla="*/ 0 h 789"/>
                <a:gd name="T72" fmla="*/ 0 w 1082"/>
                <a:gd name="T73" fmla="*/ 14 h 789"/>
                <a:gd name="T74" fmla="*/ 0 w 1082"/>
                <a:gd name="T75" fmla="*/ 14 h 7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789">
                  <a:moveTo>
                    <a:pt x="0" y="28"/>
                  </a:moveTo>
                  <a:lnTo>
                    <a:pt x="54" y="23"/>
                  </a:lnTo>
                  <a:lnTo>
                    <a:pt x="106" y="15"/>
                  </a:lnTo>
                  <a:lnTo>
                    <a:pt x="157" y="7"/>
                  </a:lnTo>
                  <a:lnTo>
                    <a:pt x="186" y="13"/>
                  </a:lnTo>
                  <a:lnTo>
                    <a:pt x="193" y="33"/>
                  </a:lnTo>
                  <a:lnTo>
                    <a:pt x="214" y="46"/>
                  </a:lnTo>
                  <a:lnTo>
                    <a:pt x="249" y="54"/>
                  </a:lnTo>
                  <a:lnTo>
                    <a:pt x="259" y="68"/>
                  </a:lnTo>
                  <a:lnTo>
                    <a:pt x="264" y="90"/>
                  </a:lnTo>
                  <a:lnTo>
                    <a:pt x="273" y="107"/>
                  </a:lnTo>
                  <a:lnTo>
                    <a:pt x="283" y="137"/>
                  </a:lnTo>
                  <a:lnTo>
                    <a:pt x="285" y="156"/>
                  </a:lnTo>
                  <a:lnTo>
                    <a:pt x="278" y="169"/>
                  </a:lnTo>
                  <a:lnTo>
                    <a:pt x="295" y="194"/>
                  </a:lnTo>
                  <a:lnTo>
                    <a:pt x="285" y="214"/>
                  </a:lnTo>
                  <a:lnTo>
                    <a:pt x="271" y="226"/>
                  </a:lnTo>
                  <a:lnTo>
                    <a:pt x="241" y="233"/>
                  </a:lnTo>
                  <a:lnTo>
                    <a:pt x="191" y="234"/>
                  </a:lnTo>
                  <a:lnTo>
                    <a:pt x="163" y="239"/>
                  </a:lnTo>
                  <a:lnTo>
                    <a:pt x="129" y="241"/>
                  </a:lnTo>
                  <a:lnTo>
                    <a:pt x="82" y="255"/>
                  </a:lnTo>
                  <a:lnTo>
                    <a:pt x="184" y="260"/>
                  </a:lnTo>
                  <a:lnTo>
                    <a:pt x="220" y="293"/>
                  </a:lnTo>
                  <a:lnTo>
                    <a:pt x="278" y="327"/>
                  </a:lnTo>
                  <a:lnTo>
                    <a:pt x="333" y="391"/>
                  </a:lnTo>
                  <a:lnTo>
                    <a:pt x="307" y="326"/>
                  </a:lnTo>
                  <a:lnTo>
                    <a:pt x="337" y="293"/>
                  </a:lnTo>
                  <a:lnTo>
                    <a:pt x="346" y="272"/>
                  </a:lnTo>
                  <a:lnTo>
                    <a:pt x="378" y="250"/>
                  </a:lnTo>
                  <a:lnTo>
                    <a:pt x="390" y="223"/>
                  </a:lnTo>
                  <a:lnTo>
                    <a:pt x="405" y="231"/>
                  </a:lnTo>
                  <a:lnTo>
                    <a:pt x="431" y="251"/>
                  </a:lnTo>
                  <a:lnTo>
                    <a:pt x="450" y="290"/>
                  </a:lnTo>
                  <a:lnTo>
                    <a:pt x="558" y="353"/>
                  </a:lnTo>
                  <a:lnTo>
                    <a:pt x="674" y="458"/>
                  </a:lnTo>
                  <a:lnTo>
                    <a:pt x="739" y="507"/>
                  </a:lnTo>
                  <a:lnTo>
                    <a:pt x="776" y="533"/>
                  </a:lnTo>
                  <a:lnTo>
                    <a:pt x="809" y="571"/>
                  </a:lnTo>
                  <a:lnTo>
                    <a:pt x="819" y="608"/>
                  </a:lnTo>
                  <a:lnTo>
                    <a:pt x="822" y="653"/>
                  </a:lnTo>
                  <a:lnTo>
                    <a:pt x="816" y="686"/>
                  </a:lnTo>
                  <a:lnTo>
                    <a:pt x="816" y="719"/>
                  </a:lnTo>
                  <a:lnTo>
                    <a:pt x="819" y="741"/>
                  </a:lnTo>
                  <a:lnTo>
                    <a:pt x="810" y="757"/>
                  </a:lnTo>
                  <a:lnTo>
                    <a:pt x="781" y="758"/>
                  </a:lnTo>
                  <a:lnTo>
                    <a:pt x="759" y="746"/>
                  </a:lnTo>
                  <a:lnTo>
                    <a:pt x="741" y="726"/>
                  </a:lnTo>
                  <a:lnTo>
                    <a:pt x="710" y="700"/>
                  </a:lnTo>
                  <a:lnTo>
                    <a:pt x="680" y="677"/>
                  </a:lnTo>
                  <a:lnTo>
                    <a:pt x="616" y="641"/>
                  </a:lnTo>
                  <a:lnTo>
                    <a:pt x="565" y="606"/>
                  </a:lnTo>
                  <a:lnTo>
                    <a:pt x="462" y="517"/>
                  </a:lnTo>
                  <a:lnTo>
                    <a:pt x="367" y="410"/>
                  </a:lnTo>
                  <a:lnTo>
                    <a:pt x="446" y="560"/>
                  </a:lnTo>
                  <a:lnTo>
                    <a:pt x="711" y="776"/>
                  </a:lnTo>
                  <a:lnTo>
                    <a:pt x="775" y="789"/>
                  </a:lnTo>
                  <a:lnTo>
                    <a:pt x="847" y="781"/>
                  </a:lnTo>
                  <a:lnTo>
                    <a:pt x="907" y="748"/>
                  </a:lnTo>
                  <a:lnTo>
                    <a:pt x="1019" y="657"/>
                  </a:lnTo>
                  <a:lnTo>
                    <a:pt x="1082" y="605"/>
                  </a:lnTo>
                  <a:lnTo>
                    <a:pt x="1047" y="566"/>
                  </a:lnTo>
                  <a:lnTo>
                    <a:pt x="966" y="510"/>
                  </a:lnTo>
                  <a:lnTo>
                    <a:pt x="866" y="448"/>
                  </a:lnTo>
                  <a:lnTo>
                    <a:pt x="771" y="410"/>
                  </a:lnTo>
                  <a:lnTo>
                    <a:pt x="660" y="382"/>
                  </a:lnTo>
                  <a:lnTo>
                    <a:pt x="493" y="266"/>
                  </a:lnTo>
                  <a:lnTo>
                    <a:pt x="371" y="191"/>
                  </a:lnTo>
                  <a:lnTo>
                    <a:pt x="292" y="91"/>
                  </a:lnTo>
                  <a:lnTo>
                    <a:pt x="258" y="47"/>
                  </a:lnTo>
                  <a:lnTo>
                    <a:pt x="207" y="18"/>
                  </a:lnTo>
                  <a:lnTo>
                    <a:pt x="173" y="0"/>
                  </a:lnTo>
                  <a:lnTo>
                    <a:pt x="102" y="5"/>
                  </a:lnTo>
                  <a:lnTo>
                    <a:pt x="0" y="28"/>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0" name="Freeform 56"/>
            <p:cNvSpPr>
              <a:spLocks/>
            </p:cNvSpPr>
            <p:nvPr/>
          </p:nvSpPr>
          <p:spPr bwMode="auto">
            <a:xfrm>
              <a:off x="3632" y="3496"/>
              <a:ext cx="294" cy="385"/>
            </a:xfrm>
            <a:custGeom>
              <a:avLst/>
              <a:gdLst>
                <a:gd name="T0" fmla="*/ 19 w 882"/>
                <a:gd name="T1" fmla="*/ 12 h 770"/>
                <a:gd name="T2" fmla="*/ 2 w 882"/>
                <a:gd name="T3" fmla="*/ 0 h 770"/>
                <a:gd name="T4" fmla="*/ 0 w 882"/>
                <a:gd name="T5" fmla="*/ 6 h 770"/>
                <a:gd name="T6" fmla="*/ 14 w 882"/>
                <a:gd name="T7" fmla="*/ 13 h 770"/>
                <a:gd name="T8" fmla="*/ 20 w 882"/>
                <a:gd name="T9" fmla="*/ 21 h 770"/>
                <a:gd name="T10" fmla="*/ 23 w 882"/>
                <a:gd name="T11" fmla="*/ 31 h 770"/>
                <a:gd name="T12" fmla="*/ 25 w 882"/>
                <a:gd name="T13" fmla="*/ 39 h 770"/>
                <a:gd name="T14" fmla="*/ 31 w 882"/>
                <a:gd name="T15" fmla="*/ 55 h 770"/>
                <a:gd name="T16" fmla="*/ 28 w 882"/>
                <a:gd name="T17" fmla="*/ 67 h 770"/>
                <a:gd name="T18" fmla="*/ 32 w 882"/>
                <a:gd name="T19" fmla="*/ 80 h 770"/>
                <a:gd name="T20" fmla="*/ 29 w 882"/>
                <a:gd name="T21" fmla="*/ 93 h 770"/>
                <a:gd name="T22" fmla="*/ 29 w 882"/>
                <a:gd name="T23" fmla="*/ 106 h 770"/>
                <a:gd name="T24" fmla="*/ 40 w 882"/>
                <a:gd name="T25" fmla="*/ 91 h 770"/>
                <a:gd name="T26" fmla="*/ 40 w 882"/>
                <a:gd name="T27" fmla="*/ 75 h 770"/>
                <a:gd name="T28" fmla="*/ 40 w 882"/>
                <a:gd name="T29" fmla="*/ 67 h 770"/>
                <a:gd name="T30" fmla="*/ 49 w 882"/>
                <a:gd name="T31" fmla="*/ 80 h 770"/>
                <a:gd name="T32" fmla="*/ 61 w 882"/>
                <a:gd name="T33" fmla="*/ 90 h 770"/>
                <a:gd name="T34" fmla="*/ 73 w 882"/>
                <a:gd name="T35" fmla="*/ 99 h 770"/>
                <a:gd name="T36" fmla="*/ 103 w 882"/>
                <a:gd name="T37" fmla="*/ 136 h 770"/>
                <a:gd name="T38" fmla="*/ 160 w 882"/>
                <a:gd name="T39" fmla="*/ 197 h 770"/>
                <a:gd name="T40" fmla="*/ 192 w 882"/>
                <a:gd name="T41" fmla="*/ 228 h 770"/>
                <a:gd name="T42" fmla="*/ 214 w 882"/>
                <a:gd name="T43" fmla="*/ 246 h 770"/>
                <a:gd name="T44" fmla="*/ 209 w 882"/>
                <a:gd name="T45" fmla="*/ 229 h 770"/>
                <a:gd name="T46" fmla="*/ 231 w 882"/>
                <a:gd name="T47" fmla="*/ 249 h 770"/>
                <a:gd name="T48" fmla="*/ 250 w 882"/>
                <a:gd name="T49" fmla="*/ 259 h 770"/>
                <a:gd name="T50" fmla="*/ 261 w 882"/>
                <a:gd name="T51" fmla="*/ 271 h 770"/>
                <a:gd name="T52" fmla="*/ 263 w 882"/>
                <a:gd name="T53" fmla="*/ 285 h 770"/>
                <a:gd name="T54" fmla="*/ 259 w 882"/>
                <a:gd name="T55" fmla="*/ 300 h 770"/>
                <a:gd name="T56" fmla="*/ 249 w 882"/>
                <a:gd name="T57" fmla="*/ 311 h 770"/>
                <a:gd name="T58" fmla="*/ 244 w 882"/>
                <a:gd name="T59" fmla="*/ 323 h 770"/>
                <a:gd name="T60" fmla="*/ 241 w 882"/>
                <a:gd name="T61" fmla="*/ 346 h 770"/>
                <a:gd name="T62" fmla="*/ 232 w 882"/>
                <a:gd name="T63" fmla="*/ 359 h 770"/>
                <a:gd name="T64" fmla="*/ 217 w 882"/>
                <a:gd name="T65" fmla="*/ 369 h 770"/>
                <a:gd name="T66" fmla="*/ 199 w 882"/>
                <a:gd name="T67" fmla="*/ 373 h 770"/>
                <a:gd name="T68" fmla="*/ 184 w 882"/>
                <a:gd name="T69" fmla="*/ 367 h 770"/>
                <a:gd name="T70" fmla="*/ 173 w 882"/>
                <a:gd name="T71" fmla="*/ 346 h 770"/>
                <a:gd name="T72" fmla="*/ 159 w 882"/>
                <a:gd name="T73" fmla="*/ 335 h 770"/>
                <a:gd name="T74" fmla="*/ 138 w 882"/>
                <a:gd name="T75" fmla="*/ 315 h 770"/>
                <a:gd name="T76" fmla="*/ 58 w 882"/>
                <a:gd name="T77" fmla="*/ 221 h 770"/>
                <a:gd name="T78" fmla="*/ 129 w 882"/>
                <a:gd name="T79" fmla="*/ 342 h 770"/>
                <a:gd name="T80" fmla="*/ 185 w 882"/>
                <a:gd name="T81" fmla="*/ 385 h 770"/>
                <a:gd name="T82" fmla="*/ 229 w 882"/>
                <a:gd name="T83" fmla="*/ 377 h 770"/>
                <a:gd name="T84" fmla="*/ 252 w 882"/>
                <a:gd name="T85" fmla="*/ 356 h 770"/>
                <a:gd name="T86" fmla="*/ 294 w 882"/>
                <a:gd name="T87" fmla="*/ 288 h 770"/>
                <a:gd name="T88" fmla="*/ 276 w 882"/>
                <a:gd name="T89" fmla="*/ 263 h 770"/>
                <a:gd name="T90" fmla="*/ 248 w 882"/>
                <a:gd name="T91" fmla="*/ 237 h 770"/>
                <a:gd name="T92" fmla="*/ 220 w 882"/>
                <a:gd name="T93" fmla="*/ 213 h 770"/>
                <a:gd name="T94" fmla="*/ 190 w 882"/>
                <a:gd name="T95" fmla="*/ 194 h 770"/>
                <a:gd name="T96" fmla="*/ 158 w 882"/>
                <a:gd name="T97" fmla="*/ 184 h 770"/>
                <a:gd name="T98" fmla="*/ 103 w 882"/>
                <a:gd name="T99" fmla="*/ 126 h 770"/>
                <a:gd name="T100" fmla="*/ 75 w 882"/>
                <a:gd name="T101" fmla="*/ 95 h 770"/>
                <a:gd name="T102" fmla="*/ 60 w 882"/>
                <a:gd name="T103" fmla="*/ 82 h 770"/>
                <a:gd name="T104" fmla="*/ 35 w 882"/>
                <a:gd name="T105" fmla="*/ 40 h 770"/>
                <a:gd name="T106" fmla="*/ 27 w 882"/>
                <a:gd name="T107" fmla="*/ 18 h 770"/>
                <a:gd name="T108" fmla="*/ 19 w 882"/>
                <a:gd name="T109" fmla="*/ 12 h 770"/>
                <a:gd name="T110" fmla="*/ 19 w 882"/>
                <a:gd name="T111" fmla="*/ 12 h 770"/>
                <a:gd name="T112" fmla="*/ 19 w 882"/>
                <a:gd name="T113" fmla="*/ 12 h 7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82" h="770">
                  <a:moveTo>
                    <a:pt x="56" y="24"/>
                  </a:moveTo>
                  <a:lnTo>
                    <a:pt x="5" y="0"/>
                  </a:lnTo>
                  <a:lnTo>
                    <a:pt x="0" y="11"/>
                  </a:lnTo>
                  <a:lnTo>
                    <a:pt x="42" y="25"/>
                  </a:lnTo>
                  <a:lnTo>
                    <a:pt x="59" y="41"/>
                  </a:lnTo>
                  <a:lnTo>
                    <a:pt x="69" y="62"/>
                  </a:lnTo>
                  <a:lnTo>
                    <a:pt x="76" y="77"/>
                  </a:lnTo>
                  <a:lnTo>
                    <a:pt x="94" y="109"/>
                  </a:lnTo>
                  <a:lnTo>
                    <a:pt x="85" y="134"/>
                  </a:lnTo>
                  <a:lnTo>
                    <a:pt x="96" y="160"/>
                  </a:lnTo>
                  <a:lnTo>
                    <a:pt x="87" y="186"/>
                  </a:lnTo>
                  <a:lnTo>
                    <a:pt x="87" y="211"/>
                  </a:lnTo>
                  <a:lnTo>
                    <a:pt x="120" y="182"/>
                  </a:lnTo>
                  <a:lnTo>
                    <a:pt x="121" y="149"/>
                  </a:lnTo>
                  <a:lnTo>
                    <a:pt x="121" y="134"/>
                  </a:lnTo>
                  <a:lnTo>
                    <a:pt x="148" y="159"/>
                  </a:lnTo>
                  <a:lnTo>
                    <a:pt x="184" y="180"/>
                  </a:lnTo>
                  <a:lnTo>
                    <a:pt x="218" y="197"/>
                  </a:lnTo>
                  <a:lnTo>
                    <a:pt x="308" y="272"/>
                  </a:lnTo>
                  <a:lnTo>
                    <a:pt x="480" y="394"/>
                  </a:lnTo>
                  <a:lnTo>
                    <a:pt x="576" y="456"/>
                  </a:lnTo>
                  <a:lnTo>
                    <a:pt x="641" y="491"/>
                  </a:lnTo>
                  <a:lnTo>
                    <a:pt x="627" y="458"/>
                  </a:lnTo>
                  <a:lnTo>
                    <a:pt x="692" y="497"/>
                  </a:lnTo>
                  <a:lnTo>
                    <a:pt x="749" y="517"/>
                  </a:lnTo>
                  <a:lnTo>
                    <a:pt x="783" y="542"/>
                  </a:lnTo>
                  <a:lnTo>
                    <a:pt x="789" y="569"/>
                  </a:lnTo>
                  <a:lnTo>
                    <a:pt x="777" y="599"/>
                  </a:lnTo>
                  <a:lnTo>
                    <a:pt x="747" y="621"/>
                  </a:lnTo>
                  <a:lnTo>
                    <a:pt x="733" y="646"/>
                  </a:lnTo>
                  <a:lnTo>
                    <a:pt x="722" y="691"/>
                  </a:lnTo>
                  <a:lnTo>
                    <a:pt x="696" y="718"/>
                  </a:lnTo>
                  <a:lnTo>
                    <a:pt x="651" y="738"/>
                  </a:lnTo>
                  <a:lnTo>
                    <a:pt x="597" y="746"/>
                  </a:lnTo>
                  <a:lnTo>
                    <a:pt x="551" y="734"/>
                  </a:lnTo>
                  <a:lnTo>
                    <a:pt x="519" y="691"/>
                  </a:lnTo>
                  <a:lnTo>
                    <a:pt x="477" y="669"/>
                  </a:lnTo>
                  <a:lnTo>
                    <a:pt x="415" y="629"/>
                  </a:lnTo>
                  <a:lnTo>
                    <a:pt x="175" y="441"/>
                  </a:lnTo>
                  <a:lnTo>
                    <a:pt x="388" y="684"/>
                  </a:lnTo>
                  <a:lnTo>
                    <a:pt x="555" y="770"/>
                  </a:lnTo>
                  <a:lnTo>
                    <a:pt x="687" y="753"/>
                  </a:lnTo>
                  <a:lnTo>
                    <a:pt x="756" y="712"/>
                  </a:lnTo>
                  <a:lnTo>
                    <a:pt x="882" y="575"/>
                  </a:lnTo>
                  <a:lnTo>
                    <a:pt x="828" y="525"/>
                  </a:lnTo>
                  <a:lnTo>
                    <a:pt x="743" y="473"/>
                  </a:lnTo>
                  <a:lnTo>
                    <a:pt x="661" y="425"/>
                  </a:lnTo>
                  <a:lnTo>
                    <a:pt x="569" y="388"/>
                  </a:lnTo>
                  <a:lnTo>
                    <a:pt x="474" y="367"/>
                  </a:lnTo>
                  <a:lnTo>
                    <a:pt x="308" y="251"/>
                  </a:lnTo>
                  <a:lnTo>
                    <a:pt x="225" y="189"/>
                  </a:lnTo>
                  <a:lnTo>
                    <a:pt x="179" y="164"/>
                  </a:lnTo>
                  <a:lnTo>
                    <a:pt x="106" y="80"/>
                  </a:lnTo>
                  <a:lnTo>
                    <a:pt x="82" y="35"/>
                  </a:lnTo>
                  <a:lnTo>
                    <a:pt x="56" y="24"/>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1" name="Freeform 57"/>
            <p:cNvSpPr>
              <a:spLocks/>
            </p:cNvSpPr>
            <p:nvPr/>
          </p:nvSpPr>
          <p:spPr bwMode="auto">
            <a:xfrm>
              <a:off x="3506" y="3534"/>
              <a:ext cx="220" cy="226"/>
            </a:xfrm>
            <a:custGeom>
              <a:avLst/>
              <a:gdLst>
                <a:gd name="T0" fmla="*/ 105 w 660"/>
                <a:gd name="T1" fmla="*/ 76 h 453"/>
                <a:gd name="T2" fmla="*/ 89 w 660"/>
                <a:gd name="T3" fmla="*/ 74 h 453"/>
                <a:gd name="T4" fmla="*/ 82 w 660"/>
                <a:gd name="T5" fmla="*/ 67 h 453"/>
                <a:gd name="T6" fmla="*/ 80 w 660"/>
                <a:gd name="T7" fmla="*/ 60 h 453"/>
                <a:gd name="T8" fmla="*/ 87 w 660"/>
                <a:gd name="T9" fmla="*/ 50 h 453"/>
                <a:gd name="T10" fmla="*/ 108 w 660"/>
                <a:gd name="T11" fmla="*/ 44 h 453"/>
                <a:gd name="T12" fmla="*/ 87 w 660"/>
                <a:gd name="T13" fmla="*/ 43 h 453"/>
                <a:gd name="T14" fmla="*/ 75 w 660"/>
                <a:gd name="T15" fmla="*/ 47 h 453"/>
                <a:gd name="T16" fmla="*/ 68 w 660"/>
                <a:gd name="T17" fmla="*/ 55 h 453"/>
                <a:gd name="T18" fmla="*/ 64 w 660"/>
                <a:gd name="T19" fmla="*/ 58 h 453"/>
                <a:gd name="T20" fmla="*/ 56 w 660"/>
                <a:gd name="T21" fmla="*/ 50 h 453"/>
                <a:gd name="T22" fmla="*/ 57 w 660"/>
                <a:gd name="T23" fmla="*/ 37 h 453"/>
                <a:gd name="T24" fmla="*/ 61 w 660"/>
                <a:gd name="T25" fmla="*/ 24 h 453"/>
                <a:gd name="T26" fmla="*/ 49 w 660"/>
                <a:gd name="T27" fmla="*/ 37 h 453"/>
                <a:gd name="T28" fmla="*/ 38 w 660"/>
                <a:gd name="T29" fmla="*/ 38 h 453"/>
                <a:gd name="T30" fmla="*/ 32 w 660"/>
                <a:gd name="T31" fmla="*/ 30 h 453"/>
                <a:gd name="T32" fmla="*/ 36 w 660"/>
                <a:gd name="T33" fmla="*/ 12 h 453"/>
                <a:gd name="T34" fmla="*/ 44 w 660"/>
                <a:gd name="T35" fmla="*/ 0 h 453"/>
                <a:gd name="T36" fmla="*/ 21 w 660"/>
                <a:gd name="T37" fmla="*/ 15 h 453"/>
                <a:gd name="T38" fmla="*/ 11 w 660"/>
                <a:gd name="T39" fmla="*/ 19 h 453"/>
                <a:gd name="T40" fmla="*/ 5 w 660"/>
                <a:gd name="T41" fmla="*/ 16 h 453"/>
                <a:gd name="T42" fmla="*/ 7 w 660"/>
                <a:gd name="T43" fmla="*/ 4 h 453"/>
                <a:gd name="T44" fmla="*/ 0 w 660"/>
                <a:gd name="T45" fmla="*/ 15 h 453"/>
                <a:gd name="T46" fmla="*/ 9 w 660"/>
                <a:gd name="T47" fmla="*/ 24 h 453"/>
                <a:gd name="T48" fmla="*/ 29 w 660"/>
                <a:gd name="T49" fmla="*/ 18 h 453"/>
                <a:gd name="T50" fmla="*/ 28 w 660"/>
                <a:gd name="T51" fmla="*/ 36 h 453"/>
                <a:gd name="T52" fmla="*/ 37 w 660"/>
                <a:gd name="T53" fmla="*/ 56 h 453"/>
                <a:gd name="T54" fmla="*/ 47 w 660"/>
                <a:gd name="T55" fmla="*/ 47 h 453"/>
                <a:gd name="T56" fmla="*/ 59 w 660"/>
                <a:gd name="T57" fmla="*/ 70 h 453"/>
                <a:gd name="T58" fmla="*/ 73 w 660"/>
                <a:gd name="T59" fmla="*/ 77 h 453"/>
                <a:gd name="T60" fmla="*/ 92 w 660"/>
                <a:gd name="T61" fmla="*/ 89 h 453"/>
                <a:gd name="T62" fmla="*/ 113 w 660"/>
                <a:gd name="T63" fmla="*/ 96 h 453"/>
                <a:gd name="T64" fmla="*/ 152 w 660"/>
                <a:gd name="T65" fmla="*/ 121 h 453"/>
                <a:gd name="T66" fmla="*/ 220 w 660"/>
                <a:gd name="T67" fmla="*/ 226 h 453"/>
                <a:gd name="T68" fmla="*/ 158 w 660"/>
                <a:gd name="T69" fmla="*/ 111 h 453"/>
                <a:gd name="T70" fmla="*/ 171 w 660"/>
                <a:gd name="T71" fmla="*/ 93 h 453"/>
                <a:gd name="T72" fmla="*/ 166 w 660"/>
                <a:gd name="T73" fmla="*/ 41 h 453"/>
                <a:gd name="T74" fmla="*/ 157 w 660"/>
                <a:gd name="T75" fmla="*/ 81 h 453"/>
                <a:gd name="T76" fmla="*/ 144 w 660"/>
                <a:gd name="T77" fmla="*/ 87 h 453"/>
                <a:gd name="T78" fmla="*/ 129 w 660"/>
                <a:gd name="T79" fmla="*/ 85 h 453"/>
                <a:gd name="T80" fmla="*/ 136 w 660"/>
                <a:gd name="T81" fmla="*/ 75 h 453"/>
                <a:gd name="T82" fmla="*/ 105 w 660"/>
                <a:gd name="T83" fmla="*/ 76 h 453"/>
                <a:gd name="T84" fmla="*/ 105 w 660"/>
                <a:gd name="T85" fmla="*/ 76 h 453"/>
                <a:gd name="T86" fmla="*/ 105 w 660"/>
                <a:gd name="T87" fmla="*/ 76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0" h="453">
                  <a:moveTo>
                    <a:pt x="316" y="152"/>
                  </a:moveTo>
                  <a:lnTo>
                    <a:pt x="266" y="149"/>
                  </a:lnTo>
                  <a:lnTo>
                    <a:pt x="245" y="135"/>
                  </a:lnTo>
                  <a:lnTo>
                    <a:pt x="241" y="121"/>
                  </a:lnTo>
                  <a:lnTo>
                    <a:pt x="260" y="100"/>
                  </a:lnTo>
                  <a:lnTo>
                    <a:pt x="323" y="89"/>
                  </a:lnTo>
                  <a:lnTo>
                    <a:pt x="262" y="86"/>
                  </a:lnTo>
                  <a:lnTo>
                    <a:pt x="226" y="95"/>
                  </a:lnTo>
                  <a:lnTo>
                    <a:pt x="205" y="111"/>
                  </a:lnTo>
                  <a:lnTo>
                    <a:pt x="191" y="117"/>
                  </a:lnTo>
                  <a:lnTo>
                    <a:pt x="168" y="100"/>
                  </a:lnTo>
                  <a:lnTo>
                    <a:pt x="171" y="75"/>
                  </a:lnTo>
                  <a:lnTo>
                    <a:pt x="184" y="48"/>
                  </a:lnTo>
                  <a:lnTo>
                    <a:pt x="146" y="74"/>
                  </a:lnTo>
                  <a:lnTo>
                    <a:pt x="114" y="76"/>
                  </a:lnTo>
                  <a:lnTo>
                    <a:pt x="97" y="60"/>
                  </a:lnTo>
                  <a:lnTo>
                    <a:pt x="107" y="24"/>
                  </a:lnTo>
                  <a:lnTo>
                    <a:pt x="133" y="0"/>
                  </a:lnTo>
                  <a:lnTo>
                    <a:pt x="62" y="31"/>
                  </a:lnTo>
                  <a:lnTo>
                    <a:pt x="32" y="38"/>
                  </a:lnTo>
                  <a:lnTo>
                    <a:pt x="14" y="32"/>
                  </a:lnTo>
                  <a:lnTo>
                    <a:pt x="20" y="9"/>
                  </a:lnTo>
                  <a:lnTo>
                    <a:pt x="0" y="31"/>
                  </a:lnTo>
                  <a:lnTo>
                    <a:pt x="27" y="49"/>
                  </a:lnTo>
                  <a:lnTo>
                    <a:pt x="86" y="37"/>
                  </a:lnTo>
                  <a:lnTo>
                    <a:pt x="85" y="73"/>
                  </a:lnTo>
                  <a:lnTo>
                    <a:pt x="110" y="112"/>
                  </a:lnTo>
                  <a:lnTo>
                    <a:pt x="141" y="94"/>
                  </a:lnTo>
                  <a:lnTo>
                    <a:pt x="178" y="141"/>
                  </a:lnTo>
                  <a:lnTo>
                    <a:pt x="219" y="154"/>
                  </a:lnTo>
                  <a:lnTo>
                    <a:pt x="276" y="178"/>
                  </a:lnTo>
                  <a:lnTo>
                    <a:pt x="340" y="193"/>
                  </a:lnTo>
                  <a:lnTo>
                    <a:pt x="457" y="242"/>
                  </a:lnTo>
                  <a:lnTo>
                    <a:pt x="660" y="453"/>
                  </a:lnTo>
                  <a:lnTo>
                    <a:pt x="474" y="223"/>
                  </a:lnTo>
                  <a:lnTo>
                    <a:pt x="514" y="187"/>
                  </a:lnTo>
                  <a:lnTo>
                    <a:pt x="497" y="82"/>
                  </a:lnTo>
                  <a:lnTo>
                    <a:pt x="470" y="162"/>
                  </a:lnTo>
                  <a:lnTo>
                    <a:pt x="433" y="174"/>
                  </a:lnTo>
                  <a:lnTo>
                    <a:pt x="388" y="170"/>
                  </a:lnTo>
                  <a:lnTo>
                    <a:pt x="408" y="151"/>
                  </a:lnTo>
                  <a:lnTo>
                    <a:pt x="316" y="152"/>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2" name="Freeform 58"/>
            <p:cNvSpPr>
              <a:spLocks/>
            </p:cNvSpPr>
            <p:nvPr/>
          </p:nvSpPr>
          <p:spPr bwMode="auto">
            <a:xfrm>
              <a:off x="3512" y="3491"/>
              <a:ext cx="145" cy="113"/>
            </a:xfrm>
            <a:custGeom>
              <a:avLst/>
              <a:gdLst>
                <a:gd name="T0" fmla="*/ 100 w 434"/>
                <a:gd name="T1" fmla="*/ 0 h 226"/>
                <a:gd name="T2" fmla="*/ 65 w 434"/>
                <a:gd name="T3" fmla="*/ 10 h 226"/>
                <a:gd name="T4" fmla="*/ 44 w 434"/>
                <a:gd name="T5" fmla="*/ 16 h 226"/>
                <a:gd name="T6" fmla="*/ 12 w 434"/>
                <a:gd name="T7" fmla="*/ 41 h 226"/>
                <a:gd name="T8" fmla="*/ 0 w 434"/>
                <a:gd name="T9" fmla="*/ 57 h 226"/>
                <a:gd name="T10" fmla="*/ 21 w 434"/>
                <a:gd name="T11" fmla="*/ 52 h 226"/>
                <a:gd name="T12" fmla="*/ 53 w 434"/>
                <a:gd name="T13" fmla="*/ 24 h 226"/>
                <a:gd name="T14" fmla="*/ 98 w 434"/>
                <a:gd name="T15" fmla="*/ 20 h 226"/>
                <a:gd name="T16" fmla="*/ 84 w 434"/>
                <a:gd name="T17" fmla="*/ 29 h 226"/>
                <a:gd name="T18" fmla="*/ 54 w 434"/>
                <a:gd name="T19" fmla="*/ 37 h 226"/>
                <a:gd name="T20" fmla="*/ 30 w 434"/>
                <a:gd name="T21" fmla="*/ 70 h 226"/>
                <a:gd name="T22" fmla="*/ 61 w 434"/>
                <a:gd name="T23" fmla="*/ 55 h 226"/>
                <a:gd name="T24" fmla="*/ 101 w 434"/>
                <a:gd name="T25" fmla="*/ 48 h 226"/>
                <a:gd name="T26" fmla="*/ 125 w 434"/>
                <a:gd name="T27" fmla="*/ 60 h 226"/>
                <a:gd name="T28" fmla="*/ 91 w 434"/>
                <a:gd name="T29" fmla="*/ 60 h 226"/>
                <a:gd name="T30" fmla="*/ 67 w 434"/>
                <a:gd name="T31" fmla="*/ 62 h 226"/>
                <a:gd name="T32" fmla="*/ 57 w 434"/>
                <a:gd name="T33" fmla="*/ 84 h 226"/>
                <a:gd name="T34" fmla="*/ 66 w 434"/>
                <a:gd name="T35" fmla="*/ 91 h 226"/>
                <a:gd name="T36" fmla="*/ 89 w 434"/>
                <a:gd name="T37" fmla="*/ 82 h 226"/>
                <a:gd name="T38" fmla="*/ 114 w 434"/>
                <a:gd name="T39" fmla="*/ 81 h 226"/>
                <a:gd name="T40" fmla="*/ 129 w 434"/>
                <a:gd name="T41" fmla="*/ 85 h 226"/>
                <a:gd name="T42" fmla="*/ 120 w 434"/>
                <a:gd name="T43" fmla="*/ 92 h 226"/>
                <a:gd name="T44" fmla="*/ 96 w 434"/>
                <a:gd name="T45" fmla="*/ 92 h 226"/>
                <a:gd name="T46" fmla="*/ 76 w 434"/>
                <a:gd name="T47" fmla="*/ 107 h 226"/>
                <a:gd name="T48" fmla="*/ 96 w 434"/>
                <a:gd name="T49" fmla="*/ 113 h 226"/>
                <a:gd name="T50" fmla="*/ 133 w 434"/>
                <a:gd name="T51" fmla="*/ 105 h 226"/>
                <a:gd name="T52" fmla="*/ 145 w 434"/>
                <a:gd name="T53" fmla="*/ 85 h 226"/>
                <a:gd name="T54" fmla="*/ 138 w 434"/>
                <a:gd name="T55" fmla="*/ 71 h 226"/>
                <a:gd name="T56" fmla="*/ 144 w 434"/>
                <a:gd name="T57" fmla="*/ 58 h 226"/>
                <a:gd name="T58" fmla="*/ 135 w 434"/>
                <a:gd name="T59" fmla="*/ 44 h 226"/>
                <a:gd name="T60" fmla="*/ 135 w 434"/>
                <a:gd name="T61" fmla="*/ 26 h 226"/>
                <a:gd name="T62" fmla="*/ 116 w 434"/>
                <a:gd name="T63" fmla="*/ 15 h 226"/>
                <a:gd name="T64" fmla="*/ 109 w 434"/>
                <a:gd name="T65" fmla="*/ 0 h 226"/>
                <a:gd name="T66" fmla="*/ 109 w 434"/>
                <a:gd name="T67" fmla="*/ 0 h 2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34" h="226">
                  <a:moveTo>
                    <a:pt x="327" y="0"/>
                  </a:moveTo>
                  <a:lnTo>
                    <a:pt x="298" y="0"/>
                  </a:lnTo>
                  <a:lnTo>
                    <a:pt x="251" y="12"/>
                  </a:lnTo>
                  <a:lnTo>
                    <a:pt x="196" y="19"/>
                  </a:lnTo>
                  <a:lnTo>
                    <a:pt x="170" y="20"/>
                  </a:lnTo>
                  <a:lnTo>
                    <a:pt x="132" y="32"/>
                  </a:lnTo>
                  <a:lnTo>
                    <a:pt x="94" y="52"/>
                  </a:lnTo>
                  <a:lnTo>
                    <a:pt x="36" y="82"/>
                  </a:lnTo>
                  <a:lnTo>
                    <a:pt x="14" y="102"/>
                  </a:lnTo>
                  <a:lnTo>
                    <a:pt x="0" y="113"/>
                  </a:lnTo>
                  <a:lnTo>
                    <a:pt x="21" y="119"/>
                  </a:lnTo>
                  <a:lnTo>
                    <a:pt x="64" y="104"/>
                  </a:lnTo>
                  <a:lnTo>
                    <a:pt x="115" y="76"/>
                  </a:lnTo>
                  <a:lnTo>
                    <a:pt x="160" y="47"/>
                  </a:lnTo>
                  <a:lnTo>
                    <a:pt x="206" y="38"/>
                  </a:lnTo>
                  <a:lnTo>
                    <a:pt x="293" y="40"/>
                  </a:lnTo>
                  <a:lnTo>
                    <a:pt x="340" y="46"/>
                  </a:lnTo>
                  <a:lnTo>
                    <a:pt x="252" y="58"/>
                  </a:lnTo>
                  <a:lnTo>
                    <a:pt x="201" y="60"/>
                  </a:lnTo>
                  <a:lnTo>
                    <a:pt x="163" y="74"/>
                  </a:lnTo>
                  <a:lnTo>
                    <a:pt x="89" y="119"/>
                  </a:lnTo>
                  <a:lnTo>
                    <a:pt x="89" y="139"/>
                  </a:lnTo>
                  <a:lnTo>
                    <a:pt x="111" y="150"/>
                  </a:lnTo>
                  <a:lnTo>
                    <a:pt x="184" y="109"/>
                  </a:lnTo>
                  <a:lnTo>
                    <a:pt x="211" y="102"/>
                  </a:lnTo>
                  <a:lnTo>
                    <a:pt x="302" y="95"/>
                  </a:lnTo>
                  <a:lnTo>
                    <a:pt x="330" y="95"/>
                  </a:lnTo>
                  <a:lnTo>
                    <a:pt x="373" y="119"/>
                  </a:lnTo>
                  <a:lnTo>
                    <a:pt x="323" y="118"/>
                  </a:lnTo>
                  <a:lnTo>
                    <a:pt x="271" y="120"/>
                  </a:lnTo>
                  <a:lnTo>
                    <a:pt x="230" y="123"/>
                  </a:lnTo>
                  <a:lnTo>
                    <a:pt x="200" y="124"/>
                  </a:lnTo>
                  <a:lnTo>
                    <a:pt x="173" y="148"/>
                  </a:lnTo>
                  <a:lnTo>
                    <a:pt x="170" y="167"/>
                  </a:lnTo>
                  <a:lnTo>
                    <a:pt x="177" y="181"/>
                  </a:lnTo>
                  <a:lnTo>
                    <a:pt x="198" y="181"/>
                  </a:lnTo>
                  <a:lnTo>
                    <a:pt x="220" y="167"/>
                  </a:lnTo>
                  <a:lnTo>
                    <a:pt x="266" y="164"/>
                  </a:lnTo>
                  <a:lnTo>
                    <a:pt x="289" y="160"/>
                  </a:lnTo>
                  <a:lnTo>
                    <a:pt x="342" y="162"/>
                  </a:lnTo>
                  <a:lnTo>
                    <a:pt x="370" y="165"/>
                  </a:lnTo>
                  <a:lnTo>
                    <a:pt x="387" y="170"/>
                  </a:lnTo>
                  <a:lnTo>
                    <a:pt x="376" y="181"/>
                  </a:lnTo>
                  <a:lnTo>
                    <a:pt x="359" y="183"/>
                  </a:lnTo>
                  <a:lnTo>
                    <a:pt x="330" y="183"/>
                  </a:lnTo>
                  <a:lnTo>
                    <a:pt x="286" y="183"/>
                  </a:lnTo>
                  <a:lnTo>
                    <a:pt x="238" y="198"/>
                  </a:lnTo>
                  <a:lnTo>
                    <a:pt x="227" y="213"/>
                  </a:lnTo>
                  <a:lnTo>
                    <a:pt x="255" y="224"/>
                  </a:lnTo>
                  <a:lnTo>
                    <a:pt x="286" y="226"/>
                  </a:lnTo>
                  <a:lnTo>
                    <a:pt x="346" y="216"/>
                  </a:lnTo>
                  <a:lnTo>
                    <a:pt x="397" y="209"/>
                  </a:lnTo>
                  <a:lnTo>
                    <a:pt x="422" y="198"/>
                  </a:lnTo>
                  <a:lnTo>
                    <a:pt x="434" y="170"/>
                  </a:lnTo>
                  <a:lnTo>
                    <a:pt x="424" y="157"/>
                  </a:lnTo>
                  <a:lnTo>
                    <a:pt x="412" y="141"/>
                  </a:lnTo>
                  <a:lnTo>
                    <a:pt x="429" y="134"/>
                  </a:lnTo>
                  <a:lnTo>
                    <a:pt x="431" y="116"/>
                  </a:lnTo>
                  <a:lnTo>
                    <a:pt x="429" y="103"/>
                  </a:lnTo>
                  <a:lnTo>
                    <a:pt x="404" y="87"/>
                  </a:lnTo>
                  <a:lnTo>
                    <a:pt x="415" y="71"/>
                  </a:lnTo>
                  <a:lnTo>
                    <a:pt x="404" y="52"/>
                  </a:lnTo>
                  <a:lnTo>
                    <a:pt x="384" y="41"/>
                  </a:lnTo>
                  <a:lnTo>
                    <a:pt x="347" y="30"/>
                  </a:lnTo>
                  <a:lnTo>
                    <a:pt x="337" y="8"/>
                  </a:lnTo>
                  <a:lnTo>
                    <a:pt x="327"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3" name="Freeform 59"/>
            <p:cNvSpPr>
              <a:spLocks/>
            </p:cNvSpPr>
            <p:nvPr/>
          </p:nvSpPr>
          <p:spPr bwMode="auto">
            <a:xfrm>
              <a:off x="3804" y="2916"/>
              <a:ext cx="124" cy="163"/>
            </a:xfrm>
            <a:custGeom>
              <a:avLst/>
              <a:gdLst>
                <a:gd name="T0" fmla="*/ 4 w 371"/>
                <a:gd name="T1" fmla="*/ 101 h 328"/>
                <a:gd name="T2" fmla="*/ 29 w 371"/>
                <a:gd name="T3" fmla="*/ 151 h 328"/>
                <a:gd name="T4" fmla="*/ 49 w 371"/>
                <a:gd name="T5" fmla="*/ 163 h 328"/>
                <a:gd name="T6" fmla="*/ 105 w 371"/>
                <a:gd name="T7" fmla="*/ 147 h 328"/>
                <a:gd name="T8" fmla="*/ 124 w 371"/>
                <a:gd name="T9" fmla="*/ 99 h 328"/>
                <a:gd name="T10" fmla="*/ 91 w 371"/>
                <a:gd name="T11" fmla="*/ 28 h 328"/>
                <a:gd name="T12" fmla="*/ 61 w 371"/>
                <a:gd name="T13" fmla="*/ 0 h 328"/>
                <a:gd name="T14" fmla="*/ 0 w 371"/>
                <a:gd name="T15" fmla="*/ 64 h 328"/>
                <a:gd name="T16" fmla="*/ 4 w 371"/>
                <a:gd name="T17" fmla="*/ 101 h 328"/>
                <a:gd name="T18" fmla="*/ 4 w 371"/>
                <a:gd name="T19" fmla="*/ 101 h 328"/>
                <a:gd name="T20" fmla="*/ 4 w 371"/>
                <a:gd name="T21" fmla="*/ 101 h 3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 h="328">
                  <a:moveTo>
                    <a:pt x="11" y="203"/>
                  </a:moveTo>
                  <a:lnTo>
                    <a:pt x="87" y="304"/>
                  </a:lnTo>
                  <a:lnTo>
                    <a:pt x="148" y="328"/>
                  </a:lnTo>
                  <a:lnTo>
                    <a:pt x="315" y="296"/>
                  </a:lnTo>
                  <a:lnTo>
                    <a:pt x="371" y="199"/>
                  </a:lnTo>
                  <a:lnTo>
                    <a:pt x="272" y="56"/>
                  </a:lnTo>
                  <a:lnTo>
                    <a:pt x="184" y="0"/>
                  </a:lnTo>
                  <a:lnTo>
                    <a:pt x="0" y="129"/>
                  </a:lnTo>
                  <a:lnTo>
                    <a:pt x="11" y="203"/>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4" name="Freeform 60"/>
            <p:cNvSpPr>
              <a:spLocks/>
            </p:cNvSpPr>
            <p:nvPr/>
          </p:nvSpPr>
          <p:spPr bwMode="auto">
            <a:xfrm>
              <a:off x="3806" y="2919"/>
              <a:ext cx="125" cy="235"/>
            </a:xfrm>
            <a:custGeom>
              <a:avLst/>
              <a:gdLst>
                <a:gd name="T0" fmla="*/ 64 w 374"/>
                <a:gd name="T1" fmla="*/ 19 h 471"/>
                <a:gd name="T2" fmla="*/ 64 w 374"/>
                <a:gd name="T3" fmla="*/ 68 h 471"/>
                <a:gd name="T4" fmla="*/ 71 w 374"/>
                <a:gd name="T5" fmla="*/ 62 h 471"/>
                <a:gd name="T6" fmla="*/ 69 w 374"/>
                <a:gd name="T7" fmla="*/ 78 h 471"/>
                <a:gd name="T8" fmla="*/ 77 w 374"/>
                <a:gd name="T9" fmla="*/ 73 h 471"/>
                <a:gd name="T10" fmla="*/ 77 w 374"/>
                <a:gd name="T11" fmla="*/ 92 h 471"/>
                <a:gd name="T12" fmla="*/ 104 w 374"/>
                <a:gd name="T13" fmla="*/ 83 h 471"/>
                <a:gd name="T14" fmla="*/ 86 w 374"/>
                <a:gd name="T15" fmla="*/ 104 h 471"/>
                <a:gd name="T16" fmla="*/ 68 w 374"/>
                <a:gd name="T17" fmla="*/ 120 h 471"/>
                <a:gd name="T18" fmla="*/ 80 w 374"/>
                <a:gd name="T19" fmla="*/ 122 h 471"/>
                <a:gd name="T20" fmla="*/ 61 w 374"/>
                <a:gd name="T21" fmla="*/ 135 h 471"/>
                <a:gd name="T22" fmla="*/ 44 w 374"/>
                <a:gd name="T23" fmla="*/ 140 h 471"/>
                <a:gd name="T24" fmla="*/ 61 w 374"/>
                <a:gd name="T25" fmla="*/ 124 h 471"/>
                <a:gd name="T26" fmla="*/ 44 w 374"/>
                <a:gd name="T27" fmla="*/ 129 h 471"/>
                <a:gd name="T28" fmla="*/ 29 w 374"/>
                <a:gd name="T29" fmla="*/ 130 h 471"/>
                <a:gd name="T30" fmla="*/ 13 w 374"/>
                <a:gd name="T31" fmla="*/ 123 h 471"/>
                <a:gd name="T32" fmla="*/ 26 w 374"/>
                <a:gd name="T33" fmla="*/ 148 h 471"/>
                <a:gd name="T34" fmla="*/ 27 w 374"/>
                <a:gd name="T35" fmla="*/ 177 h 471"/>
                <a:gd name="T36" fmla="*/ 34 w 374"/>
                <a:gd name="T37" fmla="*/ 207 h 471"/>
                <a:gd name="T38" fmla="*/ 73 w 374"/>
                <a:gd name="T39" fmla="*/ 235 h 471"/>
                <a:gd name="T40" fmla="*/ 91 w 374"/>
                <a:gd name="T41" fmla="*/ 199 h 471"/>
                <a:gd name="T42" fmla="*/ 125 w 374"/>
                <a:gd name="T43" fmla="*/ 101 h 471"/>
                <a:gd name="T44" fmla="*/ 113 w 374"/>
                <a:gd name="T45" fmla="*/ 63 h 471"/>
                <a:gd name="T46" fmla="*/ 90 w 374"/>
                <a:gd name="T47" fmla="*/ 20 h 471"/>
                <a:gd name="T48" fmla="*/ 68 w 374"/>
                <a:gd name="T49" fmla="*/ 0 h 471"/>
                <a:gd name="T50" fmla="*/ 52 w 374"/>
                <a:gd name="T51" fmla="*/ 0 h 471"/>
                <a:gd name="T52" fmla="*/ 27 w 374"/>
                <a:gd name="T53" fmla="*/ 48 h 471"/>
                <a:gd name="T54" fmla="*/ 0 w 374"/>
                <a:gd name="T55" fmla="*/ 92 h 471"/>
                <a:gd name="T56" fmla="*/ 40 w 374"/>
                <a:gd name="T57" fmla="*/ 110 h 471"/>
                <a:gd name="T58" fmla="*/ 21 w 374"/>
                <a:gd name="T59" fmla="*/ 93 h 471"/>
                <a:gd name="T60" fmla="*/ 51 w 374"/>
                <a:gd name="T61" fmla="*/ 96 h 471"/>
                <a:gd name="T62" fmla="*/ 43 w 374"/>
                <a:gd name="T63" fmla="*/ 87 h 471"/>
                <a:gd name="T64" fmla="*/ 64 w 374"/>
                <a:gd name="T65" fmla="*/ 78 h 471"/>
                <a:gd name="T66" fmla="*/ 48 w 374"/>
                <a:gd name="T67" fmla="*/ 68 h 471"/>
                <a:gd name="T68" fmla="*/ 49 w 374"/>
                <a:gd name="T69" fmla="*/ 53 h 471"/>
                <a:gd name="T70" fmla="*/ 64 w 374"/>
                <a:gd name="T71" fmla="*/ 19 h 471"/>
                <a:gd name="T72" fmla="*/ 64 w 374"/>
                <a:gd name="T73" fmla="*/ 19 h 471"/>
                <a:gd name="T74" fmla="*/ 64 w 374"/>
                <a:gd name="T75" fmla="*/ 19 h 4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4" h="471">
                  <a:moveTo>
                    <a:pt x="190" y="39"/>
                  </a:moveTo>
                  <a:lnTo>
                    <a:pt x="190" y="137"/>
                  </a:lnTo>
                  <a:lnTo>
                    <a:pt x="211" y="125"/>
                  </a:lnTo>
                  <a:lnTo>
                    <a:pt x="206" y="157"/>
                  </a:lnTo>
                  <a:lnTo>
                    <a:pt x="231" y="146"/>
                  </a:lnTo>
                  <a:lnTo>
                    <a:pt x="231" y="185"/>
                  </a:lnTo>
                  <a:lnTo>
                    <a:pt x="310" y="167"/>
                  </a:lnTo>
                  <a:lnTo>
                    <a:pt x="257" y="208"/>
                  </a:lnTo>
                  <a:lnTo>
                    <a:pt x="204" y="240"/>
                  </a:lnTo>
                  <a:lnTo>
                    <a:pt x="240" y="244"/>
                  </a:lnTo>
                  <a:lnTo>
                    <a:pt x="184" y="270"/>
                  </a:lnTo>
                  <a:lnTo>
                    <a:pt x="132" y="280"/>
                  </a:lnTo>
                  <a:lnTo>
                    <a:pt x="184" y="248"/>
                  </a:lnTo>
                  <a:lnTo>
                    <a:pt x="132" y="258"/>
                  </a:lnTo>
                  <a:lnTo>
                    <a:pt x="88" y="260"/>
                  </a:lnTo>
                  <a:lnTo>
                    <a:pt x="38" y="246"/>
                  </a:lnTo>
                  <a:lnTo>
                    <a:pt x="78" y="296"/>
                  </a:lnTo>
                  <a:lnTo>
                    <a:pt x="80" y="354"/>
                  </a:lnTo>
                  <a:lnTo>
                    <a:pt x="102" y="415"/>
                  </a:lnTo>
                  <a:lnTo>
                    <a:pt x="217" y="471"/>
                  </a:lnTo>
                  <a:lnTo>
                    <a:pt x="271" y="399"/>
                  </a:lnTo>
                  <a:lnTo>
                    <a:pt x="374" y="202"/>
                  </a:lnTo>
                  <a:lnTo>
                    <a:pt x="337" y="127"/>
                  </a:lnTo>
                  <a:lnTo>
                    <a:pt x="269" y="41"/>
                  </a:lnTo>
                  <a:lnTo>
                    <a:pt x="204" y="0"/>
                  </a:lnTo>
                  <a:lnTo>
                    <a:pt x="155" y="0"/>
                  </a:lnTo>
                  <a:lnTo>
                    <a:pt x="80" y="97"/>
                  </a:lnTo>
                  <a:lnTo>
                    <a:pt x="0" y="185"/>
                  </a:lnTo>
                  <a:lnTo>
                    <a:pt x="119" y="221"/>
                  </a:lnTo>
                  <a:lnTo>
                    <a:pt x="64" y="187"/>
                  </a:lnTo>
                  <a:lnTo>
                    <a:pt x="152" y="193"/>
                  </a:lnTo>
                  <a:lnTo>
                    <a:pt x="129" y="174"/>
                  </a:lnTo>
                  <a:lnTo>
                    <a:pt x="190" y="157"/>
                  </a:lnTo>
                  <a:lnTo>
                    <a:pt x="143" y="137"/>
                  </a:lnTo>
                  <a:lnTo>
                    <a:pt x="146" y="107"/>
                  </a:lnTo>
                  <a:lnTo>
                    <a:pt x="190" y="39"/>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5" name="Freeform 61"/>
            <p:cNvSpPr>
              <a:spLocks/>
            </p:cNvSpPr>
            <p:nvPr/>
          </p:nvSpPr>
          <p:spPr bwMode="auto">
            <a:xfrm>
              <a:off x="3745" y="2875"/>
              <a:ext cx="107" cy="92"/>
            </a:xfrm>
            <a:custGeom>
              <a:avLst/>
              <a:gdLst>
                <a:gd name="T0" fmla="*/ 0 w 321"/>
                <a:gd name="T1" fmla="*/ 27 h 184"/>
                <a:gd name="T2" fmla="*/ 62 w 321"/>
                <a:gd name="T3" fmla="*/ 92 h 184"/>
                <a:gd name="T4" fmla="*/ 88 w 321"/>
                <a:gd name="T5" fmla="*/ 80 h 184"/>
                <a:gd name="T6" fmla="*/ 107 w 321"/>
                <a:gd name="T7" fmla="*/ 49 h 184"/>
                <a:gd name="T8" fmla="*/ 94 w 321"/>
                <a:gd name="T9" fmla="*/ 10 h 184"/>
                <a:gd name="T10" fmla="*/ 29 w 321"/>
                <a:gd name="T11" fmla="*/ 0 h 184"/>
                <a:gd name="T12" fmla="*/ 0 w 321"/>
                <a:gd name="T13" fmla="*/ 27 h 184"/>
                <a:gd name="T14" fmla="*/ 0 w 321"/>
                <a:gd name="T15" fmla="*/ 27 h 184"/>
                <a:gd name="T16" fmla="*/ 0 w 321"/>
                <a:gd name="T17" fmla="*/ 27 h 1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1" h="184">
                  <a:moveTo>
                    <a:pt x="0" y="53"/>
                  </a:moveTo>
                  <a:lnTo>
                    <a:pt x="187" y="184"/>
                  </a:lnTo>
                  <a:lnTo>
                    <a:pt x="265" y="160"/>
                  </a:lnTo>
                  <a:lnTo>
                    <a:pt x="321" y="98"/>
                  </a:lnTo>
                  <a:lnTo>
                    <a:pt x="282" y="19"/>
                  </a:lnTo>
                  <a:lnTo>
                    <a:pt x="88" y="0"/>
                  </a:lnTo>
                  <a:lnTo>
                    <a:pt x="0" y="53"/>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6" name="Freeform 62"/>
            <p:cNvSpPr>
              <a:spLocks/>
            </p:cNvSpPr>
            <p:nvPr/>
          </p:nvSpPr>
          <p:spPr bwMode="auto">
            <a:xfrm>
              <a:off x="3756" y="2896"/>
              <a:ext cx="102" cy="65"/>
            </a:xfrm>
            <a:custGeom>
              <a:avLst/>
              <a:gdLst>
                <a:gd name="T0" fmla="*/ 0 w 304"/>
                <a:gd name="T1" fmla="*/ 12 h 128"/>
                <a:gd name="T2" fmla="*/ 52 w 304"/>
                <a:gd name="T3" fmla="*/ 29 h 128"/>
                <a:gd name="T4" fmla="*/ 73 w 304"/>
                <a:gd name="T5" fmla="*/ 15 h 128"/>
                <a:gd name="T6" fmla="*/ 71 w 304"/>
                <a:gd name="T7" fmla="*/ 30 h 128"/>
                <a:gd name="T8" fmla="*/ 79 w 304"/>
                <a:gd name="T9" fmla="*/ 13 h 128"/>
                <a:gd name="T10" fmla="*/ 83 w 304"/>
                <a:gd name="T11" fmla="*/ 0 h 128"/>
                <a:gd name="T12" fmla="*/ 102 w 304"/>
                <a:gd name="T13" fmla="*/ 13 h 128"/>
                <a:gd name="T14" fmla="*/ 89 w 304"/>
                <a:gd name="T15" fmla="*/ 58 h 128"/>
                <a:gd name="T16" fmla="*/ 58 w 304"/>
                <a:gd name="T17" fmla="*/ 65 h 128"/>
                <a:gd name="T18" fmla="*/ 0 w 304"/>
                <a:gd name="T19" fmla="*/ 12 h 128"/>
                <a:gd name="T20" fmla="*/ 0 w 304"/>
                <a:gd name="T21" fmla="*/ 12 h 128"/>
                <a:gd name="T22" fmla="*/ 0 w 304"/>
                <a:gd name="T23" fmla="*/ 1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4" h="128">
                  <a:moveTo>
                    <a:pt x="0" y="23"/>
                  </a:moveTo>
                  <a:lnTo>
                    <a:pt x="155" y="57"/>
                  </a:lnTo>
                  <a:lnTo>
                    <a:pt x="219" y="30"/>
                  </a:lnTo>
                  <a:lnTo>
                    <a:pt x="213" y="60"/>
                  </a:lnTo>
                  <a:lnTo>
                    <a:pt x="234" y="26"/>
                  </a:lnTo>
                  <a:lnTo>
                    <a:pt x="246" y="0"/>
                  </a:lnTo>
                  <a:lnTo>
                    <a:pt x="304" y="25"/>
                  </a:lnTo>
                  <a:lnTo>
                    <a:pt x="264" y="115"/>
                  </a:lnTo>
                  <a:lnTo>
                    <a:pt x="172" y="128"/>
                  </a:lnTo>
                  <a:lnTo>
                    <a:pt x="0" y="23"/>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7" name="Freeform 63"/>
            <p:cNvSpPr>
              <a:spLocks/>
            </p:cNvSpPr>
            <p:nvPr/>
          </p:nvSpPr>
          <p:spPr bwMode="auto">
            <a:xfrm>
              <a:off x="3703" y="2921"/>
              <a:ext cx="72" cy="68"/>
            </a:xfrm>
            <a:custGeom>
              <a:avLst/>
              <a:gdLst>
                <a:gd name="T0" fmla="*/ 42 w 217"/>
                <a:gd name="T1" fmla="*/ 61 h 136"/>
                <a:gd name="T2" fmla="*/ 0 w 217"/>
                <a:gd name="T3" fmla="*/ 65 h 136"/>
                <a:gd name="T4" fmla="*/ 28 w 217"/>
                <a:gd name="T5" fmla="*/ 43 h 136"/>
                <a:gd name="T6" fmla="*/ 33 w 217"/>
                <a:gd name="T7" fmla="*/ 13 h 136"/>
                <a:gd name="T8" fmla="*/ 48 w 217"/>
                <a:gd name="T9" fmla="*/ 0 h 136"/>
                <a:gd name="T10" fmla="*/ 71 w 217"/>
                <a:gd name="T11" fmla="*/ 6 h 136"/>
                <a:gd name="T12" fmla="*/ 72 w 217"/>
                <a:gd name="T13" fmla="*/ 44 h 136"/>
                <a:gd name="T14" fmla="*/ 69 w 217"/>
                <a:gd name="T15" fmla="*/ 68 h 136"/>
                <a:gd name="T16" fmla="*/ 42 w 217"/>
                <a:gd name="T17" fmla="*/ 61 h 136"/>
                <a:gd name="T18" fmla="*/ 42 w 217"/>
                <a:gd name="T19" fmla="*/ 61 h 136"/>
                <a:gd name="T20" fmla="*/ 42 w 217"/>
                <a:gd name="T21" fmla="*/ 61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7" h="136">
                  <a:moveTo>
                    <a:pt x="126" y="122"/>
                  </a:moveTo>
                  <a:lnTo>
                    <a:pt x="0" y="130"/>
                  </a:lnTo>
                  <a:lnTo>
                    <a:pt x="85" y="86"/>
                  </a:lnTo>
                  <a:lnTo>
                    <a:pt x="100" y="25"/>
                  </a:lnTo>
                  <a:lnTo>
                    <a:pt x="146" y="0"/>
                  </a:lnTo>
                  <a:lnTo>
                    <a:pt x="214" y="11"/>
                  </a:lnTo>
                  <a:lnTo>
                    <a:pt x="217" y="88"/>
                  </a:lnTo>
                  <a:lnTo>
                    <a:pt x="207" y="136"/>
                  </a:lnTo>
                  <a:lnTo>
                    <a:pt x="126" y="122"/>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8" name="Freeform 64"/>
            <p:cNvSpPr>
              <a:spLocks/>
            </p:cNvSpPr>
            <p:nvPr/>
          </p:nvSpPr>
          <p:spPr bwMode="auto">
            <a:xfrm>
              <a:off x="3684" y="2925"/>
              <a:ext cx="72" cy="67"/>
            </a:xfrm>
            <a:custGeom>
              <a:avLst/>
              <a:gdLst>
                <a:gd name="T0" fmla="*/ 48 w 216"/>
                <a:gd name="T1" fmla="*/ 2 h 135"/>
                <a:gd name="T2" fmla="*/ 64 w 216"/>
                <a:gd name="T3" fmla="*/ 0 h 135"/>
                <a:gd name="T4" fmla="*/ 72 w 216"/>
                <a:gd name="T5" fmla="*/ 4 h 135"/>
                <a:gd name="T6" fmla="*/ 59 w 216"/>
                <a:gd name="T7" fmla="*/ 6 h 135"/>
                <a:gd name="T8" fmla="*/ 68 w 216"/>
                <a:gd name="T9" fmla="*/ 15 h 135"/>
                <a:gd name="T10" fmla="*/ 56 w 216"/>
                <a:gd name="T11" fmla="*/ 19 h 135"/>
                <a:gd name="T12" fmla="*/ 69 w 216"/>
                <a:gd name="T13" fmla="*/ 27 h 135"/>
                <a:gd name="T14" fmla="*/ 52 w 216"/>
                <a:gd name="T15" fmla="*/ 31 h 135"/>
                <a:gd name="T16" fmla="*/ 59 w 216"/>
                <a:gd name="T17" fmla="*/ 45 h 135"/>
                <a:gd name="T18" fmla="*/ 43 w 216"/>
                <a:gd name="T19" fmla="*/ 51 h 135"/>
                <a:gd name="T20" fmla="*/ 22 w 216"/>
                <a:gd name="T21" fmla="*/ 67 h 135"/>
                <a:gd name="T22" fmla="*/ 0 w 216"/>
                <a:gd name="T23" fmla="*/ 67 h 135"/>
                <a:gd name="T24" fmla="*/ 30 w 216"/>
                <a:gd name="T25" fmla="*/ 12 h 135"/>
                <a:gd name="T26" fmla="*/ 48 w 216"/>
                <a:gd name="T27" fmla="*/ 2 h 135"/>
                <a:gd name="T28" fmla="*/ 48 w 216"/>
                <a:gd name="T29" fmla="*/ 2 h 135"/>
                <a:gd name="T30" fmla="*/ 48 w 216"/>
                <a:gd name="T31" fmla="*/ 2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 h="135">
                  <a:moveTo>
                    <a:pt x="143" y="5"/>
                  </a:moveTo>
                  <a:lnTo>
                    <a:pt x="193" y="0"/>
                  </a:lnTo>
                  <a:lnTo>
                    <a:pt x="216" y="9"/>
                  </a:lnTo>
                  <a:lnTo>
                    <a:pt x="177" y="13"/>
                  </a:lnTo>
                  <a:lnTo>
                    <a:pt x="204" y="30"/>
                  </a:lnTo>
                  <a:lnTo>
                    <a:pt x="169" y="39"/>
                  </a:lnTo>
                  <a:lnTo>
                    <a:pt x="207" y="54"/>
                  </a:lnTo>
                  <a:lnTo>
                    <a:pt x="155" y="62"/>
                  </a:lnTo>
                  <a:lnTo>
                    <a:pt x="177" y="90"/>
                  </a:lnTo>
                  <a:lnTo>
                    <a:pt x="128" y="103"/>
                  </a:lnTo>
                  <a:lnTo>
                    <a:pt x="67" y="135"/>
                  </a:lnTo>
                  <a:lnTo>
                    <a:pt x="0" y="135"/>
                  </a:lnTo>
                  <a:lnTo>
                    <a:pt x="90" y="24"/>
                  </a:lnTo>
                  <a:lnTo>
                    <a:pt x="143" y="5"/>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29" name="Freeform 65"/>
            <p:cNvSpPr>
              <a:spLocks/>
            </p:cNvSpPr>
            <p:nvPr/>
          </p:nvSpPr>
          <p:spPr bwMode="auto">
            <a:xfrm>
              <a:off x="3693" y="2922"/>
              <a:ext cx="54" cy="67"/>
            </a:xfrm>
            <a:custGeom>
              <a:avLst/>
              <a:gdLst>
                <a:gd name="T0" fmla="*/ 6 w 161"/>
                <a:gd name="T1" fmla="*/ 67 h 134"/>
                <a:gd name="T2" fmla="*/ 29 w 161"/>
                <a:gd name="T3" fmla="*/ 49 h 134"/>
                <a:gd name="T4" fmla="*/ 42 w 161"/>
                <a:gd name="T5" fmla="*/ 43 h 134"/>
                <a:gd name="T6" fmla="*/ 28 w 161"/>
                <a:gd name="T7" fmla="*/ 31 h 134"/>
                <a:gd name="T8" fmla="*/ 40 w 161"/>
                <a:gd name="T9" fmla="*/ 26 h 134"/>
                <a:gd name="T10" fmla="*/ 37 w 161"/>
                <a:gd name="T11" fmla="*/ 18 h 134"/>
                <a:gd name="T12" fmla="*/ 54 w 161"/>
                <a:gd name="T13" fmla="*/ 10 h 134"/>
                <a:gd name="T14" fmla="*/ 43 w 161"/>
                <a:gd name="T15" fmla="*/ 0 h 134"/>
                <a:gd name="T16" fmla="*/ 0 w 161"/>
                <a:gd name="T17" fmla="*/ 34 h 134"/>
                <a:gd name="T18" fmla="*/ 6 w 161"/>
                <a:gd name="T19" fmla="*/ 67 h 134"/>
                <a:gd name="T20" fmla="*/ 6 w 161"/>
                <a:gd name="T21" fmla="*/ 67 h 134"/>
                <a:gd name="T22" fmla="*/ 6 w 161"/>
                <a:gd name="T23" fmla="*/ 67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1" h="134">
                  <a:moveTo>
                    <a:pt x="18" y="134"/>
                  </a:moveTo>
                  <a:lnTo>
                    <a:pt x="85" y="98"/>
                  </a:lnTo>
                  <a:lnTo>
                    <a:pt x="126" y="86"/>
                  </a:lnTo>
                  <a:lnTo>
                    <a:pt x="82" y="62"/>
                  </a:lnTo>
                  <a:lnTo>
                    <a:pt x="120" y="51"/>
                  </a:lnTo>
                  <a:lnTo>
                    <a:pt x="109" y="36"/>
                  </a:lnTo>
                  <a:lnTo>
                    <a:pt x="161" y="19"/>
                  </a:lnTo>
                  <a:lnTo>
                    <a:pt x="129" y="0"/>
                  </a:lnTo>
                  <a:lnTo>
                    <a:pt x="0" y="68"/>
                  </a:lnTo>
                  <a:lnTo>
                    <a:pt x="18" y="134"/>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0" name="Freeform 66"/>
            <p:cNvSpPr>
              <a:spLocks/>
            </p:cNvSpPr>
            <p:nvPr/>
          </p:nvSpPr>
          <p:spPr bwMode="auto">
            <a:xfrm>
              <a:off x="3647" y="2866"/>
              <a:ext cx="206" cy="138"/>
            </a:xfrm>
            <a:custGeom>
              <a:avLst/>
              <a:gdLst>
                <a:gd name="T0" fmla="*/ 14 w 616"/>
                <a:gd name="T1" fmla="*/ 131 h 276"/>
                <a:gd name="T2" fmla="*/ 0 w 616"/>
                <a:gd name="T3" fmla="*/ 112 h 276"/>
                <a:gd name="T4" fmla="*/ 16 w 616"/>
                <a:gd name="T5" fmla="*/ 90 h 276"/>
                <a:gd name="T6" fmla="*/ 18 w 616"/>
                <a:gd name="T7" fmla="*/ 55 h 276"/>
                <a:gd name="T8" fmla="*/ 36 w 616"/>
                <a:gd name="T9" fmla="*/ 29 h 276"/>
                <a:gd name="T10" fmla="*/ 69 w 616"/>
                <a:gd name="T11" fmla="*/ 20 h 276"/>
                <a:gd name="T12" fmla="*/ 87 w 616"/>
                <a:gd name="T13" fmla="*/ 0 h 276"/>
                <a:gd name="T14" fmla="*/ 123 w 616"/>
                <a:gd name="T15" fmla="*/ 4 h 276"/>
                <a:gd name="T16" fmla="*/ 161 w 616"/>
                <a:gd name="T17" fmla="*/ 4 h 276"/>
                <a:gd name="T18" fmla="*/ 185 w 616"/>
                <a:gd name="T19" fmla="*/ 12 h 276"/>
                <a:gd name="T20" fmla="*/ 206 w 616"/>
                <a:gd name="T21" fmla="*/ 35 h 276"/>
                <a:gd name="T22" fmla="*/ 184 w 616"/>
                <a:gd name="T23" fmla="*/ 24 h 276"/>
                <a:gd name="T24" fmla="*/ 182 w 616"/>
                <a:gd name="T25" fmla="*/ 37 h 276"/>
                <a:gd name="T26" fmla="*/ 170 w 616"/>
                <a:gd name="T27" fmla="*/ 26 h 276"/>
                <a:gd name="T28" fmla="*/ 165 w 616"/>
                <a:gd name="T29" fmla="*/ 47 h 276"/>
                <a:gd name="T30" fmla="*/ 143 w 616"/>
                <a:gd name="T31" fmla="*/ 31 h 276"/>
                <a:gd name="T32" fmla="*/ 118 w 616"/>
                <a:gd name="T33" fmla="*/ 31 h 276"/>
                <a:gd name="T34" fmla="*/ 126 w 616"/>
                <a:gd name="T35" fmla="*/ 39 h 276"/>
                <a:gd name="T36" fmla="*/ 118 w 616"/>
                <a:gd name="T37" fmla="*/ 53 h 276"/>
                <a:gd name="T38" fmla="*/ 94 w 616"/>
                <a:gd name="T39" fmla="*/ 63 h 276"/>
                <a:gd name="T40" fmla="*/ 70 w 616"/>
                <a:gd name="T41" fmla="*/ 79 h 276"/>
                <a:gd name="T42" fmla="*/ 71 w 616"/>
                <a:gd name="T43" fmla="*/ 90 h 276"/>
                <a:gd name="T44" fmla="*/ 60 w 616"/>
                <a:gd name="T45" fmla="*/ 104 h 276"/>
                <a:gd name="T46" fmla="*/ 43 w 616"/>
                <a:gd name="T47" fmla="*/ 126 h 276"/>
                <a:gd name="T48" fmla="*/ 32 w 616"/>
                <a:gd name="T49" fmla="*/ 138 h 276"/>
                <a:gd name="T50" fmla="*/ 14 w 616"/>
                <a:gd name="T51" fmla="*/ 131 h 276"/>
                <a:gd name="T52" fmla="*/ 14 w 616"/>
                <a:gd name="T53" fmla="*/ 131 h 276"/>
                <a:gd name="T54" fmla="*/ 14 w 616"/>
                <a:gd name="T55" fmla="*/ 131 h 2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16" h="276">
                  <a:moveTo>
                    <a:pt x="41" y="261"/>
                  </a:moveTo>
                  <a:lnTo>
                    <a:pt x="0" y="223"/>
                  </a:lnTo>
                  <a:lnTo>
                    <a:pt x="47" y="179"/>
                  </a:lnTo>
                  <a:lnTo>
                    <a:pt x="53" y="109"/>
                  </a:lnTo>
                  <a:lnTo>
                    <a:pt x="108" y="58"/>
                  </a:lnTo>
                  <a:lnTo>
                    <a:pt x="206" y="40"/>
                  </a:lnTo>
                  <a:lnTo>
                    <a:pt x="261" y="0"/>
                  </a:lnTo>
                  <a:lnTo>
                    <a:pt x="369" y="8"/>
                  </a:lnTo>
                  <a:lnTo>
                    <a:pt x="480" y="8"/>
                  </a:lnTo>
                  <a:lnTo>
                    <a:pt x="554" y="24"/>
                  </a:lnTo>
                  <a:lnTo>
                    <a:pt x="616" y="70"/>
                  </a:lnTo>
                  <a:lnTo>
                    <a:pt x="551" y="48"/>
                  </a:lnTo>
                  <a:lnTo>
                    <a:pt x="543" y="74"/>
                  </a:lnTo>
                  <a:lnTo>
                    <a:pt x="509" y="52"/>
                  </a:lnTo>
                  <a:lnTo>
                    <a:pt x="493" y="94"/>
                  </a:lnTo>
                  <a:lnTo>
                    <a:pt x="428" y="62"/>
                  </a:lnTo>
                  <a:lnTo>
                    <a:pt x="352" y="62"/>
                  </a:lnTo>
                  <a:lnTo>
                    <a:pt x="376" y="78"/>
                  </a:lnTo>
                  <a:lnTo>
                    <a:pt x="354" y="106"/>
                  </a:lnTo>
                  <a:lnTo>
                    <a:pt x="281" y="126"/>
                  </a:lnTo>
                  <a:lnTo>
                    <a:pt x="208" y="158"/>
                  </a:lnTo>
                  <a:lnTo>
                    <a:pt x="211" y="179"/>
                  </a:lnTo>
                  <a:lnTo>
                    <a:pt x="179" y="207"/>
                  </a:lnTo>
                  <a:lnTo>
                    <a:pt x="129" y="252"/>
                  </a:lnTo>
                  <a:lnTo>
                    <a:pt x="97" y="276"/>
                  </a:lnTo>
                  <a:lnTo>
                    <a:pt x="41" y="261"/>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1" name="Freeform 67"/>
            <p:cNvSpPr>
              <a:spLocks/>
            </p:cNvSpPr>
            <p:nvPr/>
          </p:nvSpPr>
          <p:spPr bwMode="auto">
            <a:xfrm>
              <a:off x="3644" y="2992"/>
              <a:ext cx="88" cy="66"/>
            </a:xfrm>
            <a:custGeom>
              <a:avLst/>
              <a:gdLst>
                <a:gd name="T0" fmla="*/ 71 w 266"/>
                <a:gd name="T1" fmla="*/ 20 h 130"/>
                <a:gd name="T2" fmla="*/ 39 w 266"/>
                <a:gd name="T3" fmla="*/ 43 h 130"/>
                <a:gd name="T4" fmla="*/ 19 w 266"/>
                <a:gd name="T5" fmla="*/ 66 h 130"/>
                <a:gd name="T6" fmla="*/ 0 w 266"/>
                <a:gd name="T7" fmla="*/ 46 h 130"/>
                <a:gd name="T8" fmla="*/ 11 w 266"/>
                <a:gd name="T9" fmla="*/ 10 h 130"/>
                <a:gd name="T10" fmla="*/ 51 w 266"/>
                <a:gd name="T11" fmla="*/ 7 h 130"/>
                <a:gd name="T12" fmla="*/ 88 w 266"/>
                <a:gd name="T13" fmla="*/ 0 h 130"/>
                <a:gd name="T14" fmla="*/ 71 w 266"/>
                <a:gd name="T15" fmla="*/ 20 h 130"/>
                <a:gd name="T16" fmla="*/ 71 w 266"/>
                <a:gd name="T17" fmla="*/ 20 h 130"/>
                <a:gd name="T18" fmla="*/ 71 w 266"/>
                <a:gd name="T19" fmla="*/ 2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30">
                  <a:moveTo>
                    <a:pt x="214" y="39"/>
                  </a:moveTo>
                  <a:lnTo>
                    <a:pt x="119" y="84"/>
                  </a:lnTo>
                  <a:lnTo>
                    <a:pt x="58" y="130"/>
                  </a:lnTo>
                  <a:lnTo>
                    <a:pt x="0" y="90"/>
                  </a:lnTo>
                  <a:lnTo>
                    <a:pt x="33" y="19"/>
                  </a:lnTo>
                  <a:lnTo>
                    <a:pt x="154" y="13"/>
                  </a:lnTo>
                  <a:lnTo>
                    <a:pt x="266" y="0"/>
                  </a:lnTo>
                  <a:lnTo>
                    <a:pt x="214" y="39"/>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2" name="Freeform 68"/>
            <p:cNvSpPr>
              <a:spLocks/>
            </p:cNvSpPr>
            <p:nvPr/>
          </p:nvSpPr>
          <p:spPr bwMode="auto">
            <a:xfrm>
              <a:off x="3704" y="2984"/>
              <a:ext cx="129" cy="128"/>
            </a:xfrm>
            <a:custGeom>
              <a:avLst/>
              <a:gdLst>
                <a:gd name="T0" fmla="*/ 7 w 387"/>
                <a:gd name="T1" fmla="*/ 86 h 255"/>
                <a:gd name="T2" fmla="*/ 23 w 387"/>
                <a:gd name="T3" fmla="*/ 106 h 255"/>
                <a:gd name="T4" fmla="*/ 41 w 387"/>
                <a:gd name="T5" fmla="*/ 117 h 255"/>
                <a:gd name="T6" fmla="*/ 54 w 387"/>
                <a:gd name="T7" fmla="*/ 114 h 255"/>
                <a:gd name="T8" fmla="*/ 69 w 387"/>
                <a:gd name="T9" fmla="*/ 120 h 255"/>
                <a:gd name="T10" fmla="*/ 70 w 387"/>
                <a:gd name="T11" fmla="*/ 110 h 255"/>
                <a:gd name="T12" fmla="*/ 79 w 387"/>
                <a:gd name="T13" fmla="*/ 119 h 255"/>
                <a:gd name="T14" fmla="*/ 88 w 387"/>
                <a:gd name="T15" fmla="*/ 116 h 255"/>
                <a:gd name="T16" fmla="*/ 98 w 387"/>
                <a:gd name="T17" fmla="*/ 121 h 255"/>
                <a:gd name="T18" fmla="*/ 100 w 387"/>
                <a:gd name="T19" fmla="*/ 110 h 255"/>
                <a:gd name="T20" fmla="*/ 129 w 387"/>
                <a:gd name="T21" fmla="*/ 128 h 255"/>
                <a:gd name="T22" fmla="*/ 123 w 387"/>
                <a:gd name="T23" fmla="*/ 66 h 255"/>
                <a:gd name="T24" fmla="*/ 108 w 387"/>
                <a:gd name="T25" fmla="*/ 33 h 255"/>
                <a:gd name="T26" fmla="*/ 67 w 387"/>
                <a:gd name="T27" fmla="*/ 0 h 255"/>
                <a:gd name="T28" fmla="*/ 28 w 387"/>
                <a:gd name="T29" fmla="*/ 14 h 255"/>
                <a:gd name="T30" fmla="*/ 7 w 387"/>
                <a:gd name="T31" fmla="*/ 30 h 255"/>
                <a:gd name="T32" fmla="*/ 0 w 387"/>
                <a:gd name="T33" fmla="*/ 62 h 255"/>
                <a:gd name="T34" fmla="*/ 7 w 387"/>
                <a:gd name="T35" fmla="*/ 86 h 255"/>
                <a:gd name="T36" fmla="*/ 7 w 387"/>
                <a:gd name="T37" fmla="*/ 86 h 255"/>
                <a:gd name="T38" fmla="*/ 7 w 387"/>
                <a:gd name="T39" fmla="*/ 86 h 2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7" h="255">
                  <a:moveTo>
                    <a:pt x="20" y="171"/>
                  </a:moveTo>
                  <a:lnTo>
                    <a:pt x="70" y="212"/>
                  </a:lnTo>
                  <a:lnTo>
                    <a:pt x="123" y="233"/>
                  </a:lnTo>
                  <a:lnTo>
                    <a:pt x="162" y="227"/>
                  </a:lnTo>
                  <a:lnTo>
                    <a:pt x="206" y="240"/>
                  </a:lnTo>
                  <a:lnTo>
                    <a:pt x="211" y="220"/>
                  </a:lnTo>
                  <a:lnTo>
                    <a:pt x="237" y="238"/>
                  </a:lnTo>
                  <a:lnTo>
                    <a:pt x="265" y="231"/>
                  </a:lnTo>
                  <a:lnTo>
                    <a:pt x="293" y="242"/>
                  </a:lnTo>
                  <a:lnTo>
                    <a:pt x="301" y="220"/>
                  </a:lnTo>
                  <a:lnTo>
                    <a:pt x="387" y="255"/>
                  </a:lnTo>
                  <a:lnTo>
                    <a:pt x="370" y="131"/>
                  </a:lnTo>
                  <a:lnTo>
                    <a:pt x="323" y="66"/>
                  </a:lnTo>
                  <a:lnTo>
                    <a:pt x="201" y="0"/>
                  </a:lnTo>
                  <a:lnTo>
                    <a:pt x="85" y="28"/>
                  </a:lnTo>
                  <a:lnTo>
                    <a:pt x="20" y="60"/>
                  </a:lnTo>
                  <a:lnTo>
                    <a:pt x="0" y="124"/>
                  </a:lnTo>
                  <a:lnTo>
                    <a:pt x="20" y="171"/>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3" name="Freeform 69"/>
            <p:cNvSpPr>
              <a:spLocks/>
            </p:cNvSpPr>
            <p:nvPr/>
          </p:nvSpPr>
          <p:spPr bwMode="auto">
            <a:xfrm>
              <a:off x="3715" y="3015"/>
              <a:ext cx="99" cy="82"/>
            </a:xfrm>
            <a:custGeom>
              <a:avLst/>
              <a:gdLst>
                <a:gd name="T0" fmla="*/ 7 w 296"/>
                <a:gd name="T1" fmla="*/ 18 h 163"/>
                <a:gd name="T2" fmla="*/ 16 w 296"/>
                <a:gd name="T3" fmla="*/ 7 h 163"/>
                <a:gd name="T4" fmla="*/ 27 w 296"/>
                <a:gd name="T5" fmla="*/ 1 h 163"/>
                <a:gd name="T6" fmla="*/ 24 w 296"/>
                <a:gd name="T7" fmla="*/ 18 h 163"/>
                <a:gd name="T8" fmla="*/ 33 w 296"/>
                <a:gd name="T9" fmla="*/ 0 h 163"/>
                <a:gd name="T10" fmla="*/ 35 w 296"/>
                <a:gd name="T11" fmla="*/ 34 h 163"/>
                <a:gd name="T12" fmla="*/ 44 w 296"/>
                <a:gd name="T13" fmla="*/ 23 h 163"/>
                <a:gd name="T14" fmla="*/ 45 w 296"/>
                <a:gd name="T15" fmla="*/ 29 h 163"/>
                <a:gd name="T16" fmla="*/ 53 w 296"/>
                <a:gd name="T17" fmla="*/ 22 h 163"/>
                <a:gd name="T18" fmla="*/ 57 w 296"/>
                <a:gd name="T19" fmla="*/ 39 h 163"/>
                <a:gd name="T20" fmla="*/ 65 w 296"/>
                <a:gd name="T21" fmla="*/ 42 h 163"/>
                <a:gd name="T22" fmla="*/ 71 w 296"/>
                <a:gd name="T23" fmla="*/ 31 h 163"/>
                <a:gd name="T24" fmla="*/ 73 w 296"/>
                <a:gd name="T25" fmla="*/ 45 h 163"/>
                <a:gd name="T26" fmla="*/ 86 w 296"/>
                <a:gd name="T27" fmla="*/ 52 h 163"/>
                <a:gd name="T28" fmla="*/ 81 w 296"/>
                <a:gd name="T29" fmla="*/ 40 h 163"/>
                <a:gd name="T30" fmla="*/ 93 w 296"/>
                <a:gd name="T31" fmla="*/ 52 h 163"/>
                <a:gd name="T32" fmla="*/ 99 w 296"/>
                <a:gd name="T33" fmla="*/ 67 h 163"/>
                <a:gd name="T34" fmla="*/ 91 w 296"/>
                <a:gd name="T35" fmla="*/ 61 h 163"/>
                <a:gd name="T36" fmla="*/ 88 w 296"/>
                <a:gd name="T37" fmla="*/ 82 h 163"/>
                <a:gd name="T38" fmla="*/ 72 w 296"/>
                <a:gd name="T39" fmla="*/ 57 h 163"/>
                <a:gd name="T40" fmla="*/ 71 w 296"/>
                <a:gd name="T41" fmla="*/ 67 h 163"/>
                <a:gd name="T42" fmla="*/ 63 w 296"/>
                <a:gd name="T43" fmla="*/ 57 h 163"/>
                <a:gd name="T44" fmla="*/ 63 w 296"/>
                <a:gd name="T45" fmla="*/ 79 h 163"/>
                <a:gd name="T46" fmla="*/ 46 w 296"/>
                <a:gd name="T47" fmla="*/ 60 h 163"/>
                <a:gd name="T48" fmla="*/ 42 w 296"/>
                <a:gd name="T49" fmla="*/ 67 h 163"/>
                <a:gd name="T50" fmla="*/ 35 w 296"/>
                <a:gd name="T51" fmla="*/ 51 h 163"/>
                <a:gd name="T52" fmla="*/ 33 w 296"/>
                <a:gd name="T53" fmla="*/ 60 h 163"/>
                <a:gd name="T54" fmla="*/ 26 w 296"/>
                <a:gd name="T55" fmla="*/ 51 h 163"/>
                <a:gd name="T56" fmla="*/ 26 w 296"/>
                <a:gd name="T57" fmla="*/ 67 h 163"/>
                <a:gd name="T58" fmla="*/ 13 w 296"/>
                <a:gd name="T59" fmla="*/ 53 h 163"/>
                <a:gd name="T60" fmla="*/ 9 w 296"/>
                <a:gd name="T61" fmla="*/ 61 h 163"/>
                <a:gd name="T62" fmla="*/ 0 w 296"/>
                <a:gd name="T63" fmla="*/ 38 h 163"/>
                <a:gd name="T64" fmla="*/ 0 w 296"/>
                <a:gd name="T65" fmla="*/ 22 h 163"/>
                <a:gd name="T66" fmla="*/ 7 w 296"/>
                <a:gd name="T67" fmla="*/ 18 h 163"/>
                <a:gd name="T68" fmla="*/ 7 w 296"/>
                <a:gd name="T69" fmla="*/ 18 h 163"/>
                <a:gd name="T70" fmla="*/ 7 w 296"/>
                <a:gd name="T71" fmla="*/ 18 h 1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 h="163">
                  <a:moveTo>
                    <a:pt x="22" y="35"/>
                  </a:moveTo>
                  <a:lnTo>
                    <a:pt x="47" y="13"/>
                  </a:lnTo>
                  <a:lnTo>
                    <a:pt x="81" y="2"/>
                  </a:lnTo>
                  <a:lnTo>
                    <a:pt x="72" y="35"/>
                  </a:lnTo>
                  <a:lnTo>
                    <a:pt x="99" y="0"/>
                  </a:lnTo>
                  <a:lnTo>
                    <a:pt x="105" y="67"/>
                  </a:lnTo>
                  <a:lnTo>
                    <a:pt x="132" y="45"/>
                  </a:lnTo>
                  <a:lnTo>
                    <a:pt x="134" y="58"/>
                  </a:lnTo>
                  <a:lnTo>
                    <a:pt x="157" y="43"/>
                  </a:lnTo>
                  <a:lnTo>
                    <a:pt x="171" y="77"/>
                  </a:lnTo>
                  <a:lnTo>
                    <a:pt x="195" y="83"/>
                  </a:lnTo>
                  <a:lnTo>
                    <a:pt x="212" y="62"/>
                  </a:lnTo>
                  <a:lnTo>
                    <a:pt x="219" y="89"/>
                  </a:lnTo>
                  <a:lnTo>
                    <a:pt x="256" y="103"/>
                  </a:lnTo>
                  <a:lnTo>
                    <a:pt x="243" y="79"/>
                  </a:lnTo>
                  <a:lnTo>
                    <a:pt x="279" y="103"/>
                  </a:lnTo>
                  <a:lnTo>
                    <a:pt x="296" y="133"/>
                  </a:lnTo>
                  <a:lnTo>
                    <a:pt x="272" y="122"/>
                  </a:lnTo>
                  <a:lnTo>
                    <a:pt x="262" y="163"/>
                  </a:lnTo>
                  <a:lnTo>
                    <a:pt x="215" y="113"/>
                  </a:lnTo>
                  <a:lnTo>
                    <a:pt x="212" y="133"/>
                  </a:lnTo>
                  <a:lnTo>
                    <a:pt x="187" y="113"/>
                  </a:lnTo>
                  <a:lnTo>
                    <a:pt x="187" y="158"/>
                  </a:lnTo>
                  <a:lnTo>
                    <a:pt x="137" y="120"/>
                  </a:lnTo>
                  <a:lnTo>
                    <a:pt x="127" y="133"/>
                  </a:lnTo>
                  <a:lnTo>
                    <a:pt x="105" y="101"/>
                  </a:lnTo>
                  <a:lnTo>
                    <a:pt x="99" y="120"/>
                  </a:lnTo>
                  <a:lnTo>
                    <a:pt x="78" y="101"/>
                  </a:lnTo>
                  <a:lnTo>
                    <a:pt x="78" y="133"/>
                  </a:lnTo>
                  <a:lnTo>
                    <a:pt x="39" y="105"/>
                  </a:lnTo>
                  <a:lnTo>
                    <a:pt x="28" y="122"/>
                  </a:lnTo>
                  <a:lnTo>
                    <a:pt x="0" y="75"/>
                  </a:lnTo>
                  <a:lnTo>
                    <a:pt x="0" y="43"/>
                  </a:lnTo>
                  <a:lnTo>
                    <a:pt x="22" y="35"/>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4" name="Freeform 70"/>
            <p:cNvSpPr>
              <a:spLocks/>
            </p:cNvSpPr>
            <p:nvPr/>
          </p:nvSpPr>
          <p:spPr bwMode="auto">
            <a:xfrm>
              <a:off x="3643" y="3020"/>
              <a:ext cx="222" cy="516"/>
            </a:xfrm>
            <a:custGeom>
              <a:avLst/>
              <a:gdLst>
                <a:gd name="T0" fmla="*/ 66 w 667"/>
                <a:gd name="T1" fmla="*/ 0 h 1031"/>
                <a:gd name="T2" fmla="*/ 50 w 667"/>
                <a:gd name="T3" fmla="*/ 6 h 1031"/>
                <a:gd name="T4" fmla="*/ 21 w 667"/>
                <a:gd name="T5" fmla="*/ 39 h 1031"/>
                <a:gd name="T6" fmla="*/ 7 w 667"/>
                <a:gd name="T7" fmla="*/ 47 h 1031"/>
                <a:gd name="T8" fmla="*/ 7 w 667"/>
                <a:gd name="T9" fmla="*/ 62 h 1031"/>
                <a:gd name="T10" fmla="*/ 12 w 667"/>
                <a:gd name="T11" fmla="*/ 77 h 1031"/>
                <a:gd name="T12" fmla="*/ 9 w 667"/>
                <a:gd name="T13" fmla="*/ 89 h 1031"/>
                <a:gd name="T14" fmla="*/ 0 w 667"/>
                <a:gd name="T15" fmla="*/ 100 h 1031"/>
                <a:gd name="T16" fmla="*/ 0 w 667"/>
                <a:gd name="T17" fmla="*/ 137 h 1031"/>
                <a:gd name="T18" fmla="*/ 4 w 667"/>
                <a:gd name="T19" fmla="*/ 184 h 1031"/>
                <a:gd name="T20" fmla="*/ 17 w 667"/>
                <a:gd name="T21" fmla="*/ 207 h 1031"/>
                <a:gd name="T22" fmla="*/ 26 w 667"/>
                <a:gd name="T23" fmla="*/ 240 h 1031"/>
                <a:gd name="T24" fmla="*/ 50 w 667"/>
                <a:gd name="T25" fmla="*/ 250 h 1031"/>
                <a:gd name="T26" fmla="*/ 54 w 667"/>
                <a:gd name="T27" fmla="*/ 303 h 1031"/>
                <a:gd name="T28" fmla="*/ 39 w 667"/>
                <a:gd name="T29" fmla="*/ 301 h 1031"/>
                <a:gd name="T30" fmla="*/ 35 w 667"/>
                <a:gd name="T31" fmla="*/ 326 h 1031"/>
                <a:gd name="T32" fmla="*/ 18 w 667"/>
                <a:gd name="T33" fmla="*/ 347 h 1031"/>
                <a:gd name="T34" fmla="*/ 13 w 667"/>
                <a:gd name="T35" fmla="*/ 451 h 1031"/>
                <a:gd name="T36" fmla="*/ 53 w 667"/>
                <a:gd name="T37" fmla="*/ 516 h 1031"/>
                <a:gd name="T38" fmla="*/ 101 w 667"/>
                <a:gd name="T39" fmla="*/ 487 h 1031"/>
                <a:gd name="T40" fmla="*/ 160 w 667"/>
                <a:gd name="T41" fmla="*/ 409 h 1031"/>
                <a:gd name="T42" fmla="*/ 204 w 667"/>
                <a:gd name="T43" fmla="*/ 336 h 1031"/>
                <a:gd name="T44" fmla="*/ 222 w 667"/>
                <a:gd name="T45" fmla="*/ 276 h 1031"/>
                <a:gd name="T46" fmla="*/ 181 w 667"/>
                <a:gd name="T47" fmla="*/ 246 h 1031"/>
                <a:gd name="T48" fmla="*/ 181 w 667"/>
                <a:gd name="T49" fmla="*/ 189 h 1031"/>
                <a:gd name="T50" fmla="*/ 191 w 667"/>
                <a:gd name="T51" fmla="*/ 146 h 1031"/>
                <a:gd name="T52" fmla="*/ 196 w 667"/>
                <a:gd name="T53" fmla="*/ 107 h 1031"/>
                <a:gd name="T54" fmla="*/ 181 w 667"/>
                <a:gd name="T55" fmla="*/ 87 h 1031"/>
                <a:gd name="T56" fmla="*/ 165 w 667"/>
                <a:gd name="T57" fmla="*/ 69 h 1031"/>
                <a:gd name="T58" fmla="*/ 163 w 667"/>
                <a:gd name="T59" fmla="*/ 83 h 1031"/>
                <a:gd name="T60" fmla="*/ 133 w 667"/>
                <a:gd name="T61" fmla="*/ 75 h 1031"/>
                <a:gd name="T62" fmla="*/ 130 w 667"/>
                <a:gd name="T63" fmla="*/ 83 h 1031"/>
                <a:gd name="T64" fmla="*/ 114 w 667"/>
                <a:gd name="T65" fmla="*/ 70 h 1031"/>
                <a:gd name="T66" fmla="*/ 105 w 667"/>
                <a:gd name="T67" fmla="*/ 81 h 1031"/>
                <a:gd name="T68" fmla="*/ 91 w 667"/>
                <a:gd name="T69" fmla="*/ 72 h 1031"/>
                <a:gd name="T70" fmla="*/ 79 w 667"/>
                <a:gd name="T71" fmla="*/ 63 h 1031"/>
                <a:gd name="T72" fmla="*/ 68 w 667"/>
                <a:gd name="T73" fmla="*/ 44 h 1031"/>
                <a:gd name="T74" fmla="*/ 66 w 667"/>
                <a:gd name="T75" fmla="*/ 0 h 1031"/>
                <a:gd name="T76" fmla="*/ 66 w 667"/>
                <a:gd name="T77" fmla="*/ 0 h 1031"/>
                <a:gd name="T78" fmla="*/ 66 w 667"/>
                <a:gd name="T79" fmla="*/ 0 h 10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67" h="1031">
                  <a:moveTo>
                    <a:pt x="198" y="0"/>
                  </a:moveTo>
                  <a:lnTo>
                    <a:pt x="150" y="12"/>
                  </a:lnTo>
                  <a:lnTo>
                    <a:pt x="64" y="78"/>
                  </a:lnTo>
                  <a:lnTo>
                    <a:pt x="21" y="93"/>
                  </a:lnTo>
                  <a:lnTo>
                    <a:pt x="21" y="123"/>
                  </a:lnTo>
                  <a:lnTo>
                    <a:pt x="37" y="154"/>
                  </a:lnTo>
                  <a:lnTo>
                    <a:pt x="26" y="178"/>
                  </a:lnTo>
                  <a:lnTo>
                    <a:pt x="0" y="199"/>
                  </a:lnTo>
                  <a:lnTo>
                    <a:pt x="0" y="273"/>
                  </a:lnTo>
                  <a:lnTo>
                    <a:pt x="13" y="367"/>
                  </a:lnTo>
                  <a:lnTo>
                    <a:pt x="50" y="413"/>
                  </a:lnTo>
                  <a:lnTo>
                    <a:pt x="78" y="479"/>
                  </a:lnTo>
                  <a:lnTo>
                    <a:pt x="149" y="499"/>
                  </a:lnTo>
                  <a:lnTo>
                    <a:pt x="163" y="606"/>
                  </a:lnTo>
                  <a:lnTo>
                    <a:pt x="118" y="602"/>
                  </a:lnTo>
                  <a:lnTo>
                    <a:pt x="105" y="651"/>
                  </a:lnTo>
                  <a:lnTo>
                    <a:pt x="55" y="693"/>
                  </a:lnTo>
                  <a:lnTo>
                    <a:pt x="38" y="902"/>
                  </a:lnTo>
                  <a:lnTo>
                    <a:pt x="159" y="1031"/>
                  </a:lnTo>
                  <a:lnTo>
                    <a:pt x="303" y="974"/>
                  </a:lnTo>
                  <a:lnTo>
                    <a:pt x="482" y="817"/>
                  </a:lnTo>
                  <a:lnTo>
                    <a:pt x="612" y="672"/>
                  </a:lnTo>
                  <a:lnTo>
                    <a:pt x="667" y="551"/>
                  </a:lnTo>
                  <a:lnTo>
                    <a:pt x="545" y="492"/>
                  </a:lnTo>
                  <a:lnTo>
                    <a:pt x="545" y="377"/>
                  </a:lnTo>
                  <a:lnTo>
                    <a:pt x="574" y="292"/>
                  </a:lnTo>
                  <a:lnTo>
                    <a:pt x="589" y="213"/>
                  </a:lnTo>
                  <a:lnTo>
                    <a:pt x="545" y="173"/>
                  </a:lnTo>
                  <a:lnTo>
                    <a:pt x="496" y="138"/>
                  </a:lnTo>
                  <a:lnTo>
                    <a:pt x="489" y="166"/>
                  </a:lnTo>
                  <a:lnTo>
                    <a:pt x="401" y="150"/>
                  </a:lnTo>
                  <a:lnTo>
                    <a:pt x="392" y="166"/>
                  </a:lnTo>
                  <a:lnTo>
                    <a:pt x="344" y="139"/>
                  </a:lnTo>
                  <a:lnTo>
                    <a:pt x="316" y="161"/>
                  </a:lnTo>
                  <a:lnTo>
                    <a:pt x="273" y="144"/>
                  </a:lnTo>
                  <a:lnTo>
                    <a:pt x="237" y="126"/>
                  </a:lnTo>
                  <a:lnTo>
                    <a:pt x="204" y="88"/>
                  </a:lnTo>
                  <a:lnTo>
                    <a:pt x="198"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5" name="Freeform 71"/>
            <p:cNvSpPr>
              <a:spLocks/>
            </p:cNvSpPr>
            <p:nvPr/>
          </p:nvSpPr>
          <p:spPr bwMode="auto">
            <a:xfrm>
              <a:off x="3641" y="3029"/>
              <a:ext cx="60" cy="114"/>
            </a:xfrm>
            <a:custGeom>
              <a:avLst/>
              <a:gdLst>
                <a:gd name="T0" fmla="*/ 60 w 180"/>
                <a:gd name="T1" fmla="*/ 29 h 229"/>
                <a:gd name="T2" fmla="*/ 52 w 180"/>
                <a:gd name="T3" fmla="*/ 20 h 229"/>
                <a:gd name="T4" fmla="*/ 45 w 180"/>
                <a:gd name="T5" fmla="*/ 25 h 229"/>
                <a:gd name="T6" fmla="*/ 37 w 180"/>
                <a:gd name="T7" fmla="*/ 32 h 229"/>
                <a:gd name="T8" fmla="*/ 30 w 180"/>
                <a:gd name="T9" fmla="*/ 43 h 229"/>
                <a:gd name="T10" fmla="*/ 37 w 180"/>
                <a:gd name="T11" fmla="*/ 57 h 229"/>
                <a:gd name="T12" fmla="*/ 43 w 180"/>
                <a:gd name="T13" fmla="*/ 73 h 229"/>
                <a:gd name="T14" fmla="*/ 42 w 180"/>
                <a:gd name="T15" fmla="*/ 90 h 229"/>
                <a:gd name="T16" fmla="*/ 31 w 180"/>
                <a:gd name="T17" fmla="*/ 110 h 229"/>
                <a:gd name="T18" fmla="*/ 33 w 180"/>
                <a:gd name="T19" fmla="*/ 94 h 229"/>
                <a:gd name="T20" fmla="*/ 18 w 180"/>
                <a:gd name="T21" fmla="*/ 95 h 229"/>
                <a:gd name="T22" fmla="*/ 10 w 180"/>
                <a:gd name="T23" fmla="*/ 102 h 229"/>
                <a:gd name="T24" fmla="*/ 1 w 180"/>
                <a:gd name="T25" fmla="*/ 114 h 229"/>
                <a:gd name="T26" fmla="*/ 0 w 180"/>
                <a:gd name="T27" fmla="*/ 99 h 229"/>
                <a:gd name="T28" fmla="*/ 8 w 180"/>
                <a:gd name="T29" fmla="*/ 81 h 229"/>
                <a:gd name="T30" fmla="*/ 14 w 180"/>
                <a:gd name="T31" fmla="*/ 75 h 229"/>
                <a:gd name="T32" fmla="*/ 15 w 180"/>
                <a:gd name="T33" fmla="*/ 67 h 229"/>
                <a:gd name="T34" fmla="*/ 8 w 180"/>
                <a:gd name="T35" fmla="*/ 46 h 229"/>
                <a:gd name="T36" fmla="*/ 15 w 180"/>
                <a:gd name="T37" fmla="*/ 34 h 229"/>
                <a:gd name="T38" fmla="*/ 36 w 180"/>
                <a:gd name="T39" fmla="*/ 15 h 229"/>
                <a:gd name="T40" fmla="*/ 55 w 180"/>
                <a:gd name="T41" fmla="*/ 0 h 229"/>
                <a:gd name="T42" fmla="*/ 60 w 180"/>
                <a:gd name="T43" fmla="*/ 29 h 229"/>
                <a:gd name="T44" fmla="*/ 60 w 180"/>
                <a:gd name="T45" fmla="*/ 29 h 229"/>
                <a:gd name="T46" fmla="*/ 60 w 180"/>
                <a:gd name="T47" fmla="*/ 29 h 2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 h="229">
                  <a:moveTo>
                    <a:pt x="180" y="58"/>
                  </a:moveTo>
                  <a:lnTo>
                    <a:pt x="157" y="40"/>
                  </a:lnTo>
                  <a:lnTo>
                    <a:pt x="134" y="50"/>
                  </a:lnTo>
                  <a:lnTo>
                    <a:pt x="112" y="65"/>
                  </a:lnTo>
                  <a:lnTo>
                    <a:pt x="91" y="86"/>
                  </a:lnTo>
                  <a:lnTo>
                    <a:pt x="112" y="114"/>
                  </a:lnTo>
                  <a:lnTo>
                    <a:pt x="129" y="146"/>
                  </a:lnTo>
                  <a:lnTo>
                    <a:pt x="127" y="181"/>
                  </a:lnTo>
                  <a:lnTo>
                    <a:pt x="93" y="220"/>
                  </a:lnTo>
                  <a:lnTo>
                    <a:pt x="98" y="188"/>
                  </a:lnTo>
                  <a:lnTo>
                    <a:pt x="55" y="191"/>
                  </a:lnTo>
                  <a:lnTo>
                    <a:pt x="30" y="205"/>
                  </a:lnTo>
                  <a:lnTo>
                    <a:pt x="3" y="229"/>
                  </a:lnTo>
                  <a:lnTo>
                    <a:pt x="0" y="199"/>
                  </a:lnTo>
                  <a:lnTo>
                    <a:pt x="23" y="163"/>
                  </a:lnTo>
                  <a:lnTo>
                    <a:pt x="41" y="151"/>
                  </a:lnTo>
                  <a:lnTo>
                    <a:pt x="45" y="134"/>
                  </a:lnTo>
                  <a:lnTo>
                    <a:pt x="23" y="93"/>
                  </a:lnTo>
                  <a:lnTo>
                    <a:pt x="44" y="68"/>
                  </a:lnTo>
                  <a:lnTo>
                    <a:pt x="109" y="30"/>
                  </a:lnTo>
                  <a:lnTo>
                    <a:pt x="166" y="0"/>
                  </a:lnTo>
                  <a:lnTo>
                    <a:pt x="180" y="58"/>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6" name="Freeform 72"/>
            <p:cNvSpPr>
              <a:spLocks/>
            </p:cNvSpPr>
            <p:nvPr/>
          </p:nvSpPr>
          <p:spPr bwMode="auto">
            <a:xfrm>
              <a:off x="3667" y="3202"/>
              <a:ext cx="53" cy="24"/>
            </a:xfrm>
            <a:custGeom>
              <a:avLst/>
              <a:gdLst>
                <a:gd name="T0" fmla="*/ 6 w 158"/>
                <a:gd name="T1" fmla="*/ 1 h 47"/>
                <a:gd name="T2" fmla="*/ 24 w 158"/>
                <a:gd name="T3" fmla="*/ 0 h 47"/>
                <a:gd name="T4" fmla="*/ 39 w 158"/>
                <a:gd name="T5" fmla="*/ 9 h 47"/>
                <a:gd name="T6" fmla="*/ 53 w 158"/>
                <a:gd name="T7" fmla="*/ 15 h 47"/>
                <a:gd name="T8" fmla="*/ 38 w 158"/>
                <a:gd name="T9" fmla="*/ 21 h 47"/>
                <a:gd name="T10" fmla="*/ 25 w 158"/>
                <a:gd name="T11" fmla="*/ 24 h 47"/>
                <a:gd name="T12" fmla="*/ 12 w 158"/>
                <a:gd name="T13" fmla="*/ 21 h 47"/>
                <a:gd name="T14" fmla="*/ 0 w 158"/>
                <a:gd name="T15" fmla="*/ 14 h 47"/>
                <a:gd name="T16" fmla="*/ 6 w 158"/>
                <a:gd name="T17" fmla="*/ 1 h 47"/>
                <a:gd name="T18" fmla="*/ 6 w 158"/>
                <a:gd name="T19" fmla="*/ 1 h 47"/>
                <a:gd name="T20" fmla="*/ 6 w 158"/>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7">
                  <a:moveTo>
                    <a:pt x="17" y="2"/>
                  </a:moveTo>
                  <a:lnTo>
                    <a:pt x="72" y="0"/>
                  </a:lnTo>
                  <a:lnTo>
                    <a:pt x="116" y="18"/>
                  </a:lnTo>
                  <a:lnTo>
                    <a:pt x="158" y="30"/>
                  </a:lnTo>
                  <a:lnTo>
                    <a:pt x="112" y="41"/>
                  </a:lnTo>
                  <a:lnTo>
                    <a:pt x="75" y="47"/>
                  </a:lnTo>
                  <a:lnTo>
                    <a:pt x="35" y="41"/>
                  </a:lnTo>
                  <a:lnTo>
                    <a:pt x="0" y="27"/>
                  </a:lnTo>
                  <a:lnTo>
                    <a:pt x="17" y="2"/>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7" name="Freeform 73"/>
            <p:cNvSpPr>
              <a:spLocks/>
            </p:cNvSpPr>
            <p:nvPr/>
          </p:nvSpPr>
          <p:spPr bwMode="auto">
            <a:xfrm>
              <a:off x="3663" y="3147"/>
              <a:ext cx="48" cy="41"/>
            </a:xfrm>
            <a:custGeom>
              <a:avLst/>
              <a:gdLst>
                <a:gd name="T0" fmla="*/ 5 w 142"/>
                <a:gd name="T1" fmla="*/ 28 h 83"/>
                <a:gd name="T2" fmla="*/ 11 w 142"/>
                <a:gd name="T3" fmla="*/ 33 h 83"/>
                <a:gd name="T4" fmla="*/ 25 w 142"/>
                <a:gd name="T5" fmla="*/ 31 h 83"/>
                <a:gd name="T6" fmla="*/ 34 w 142"/>
                <a:gd name="T7" fmla="*/ 32 h 83"/>
                <a:gd name="T8" fmla="*/ 35 w 142"/>
                <a:gd name="T9" fmla="*/ 26 h 83"/>
                <a:gd name="T10" fmla="*/ 28 w 142"/>
                <a:gd name="T11" fmla="*/ 19 h 83"/>
                <a:gd name="T12" fmla="*/ 31 w 142"/>
                <a:gd name="T13" fmla="*/ 6 h 83"/>
                <a:gd name="T14" fmla="*/ 35 w 142"/>
                <a:gd name="T15" fmla="*/ 0 h 83"/>
                <a:gd name="T16" fmla="*/ 39 w 142"/>
                <a:gd name="T17" fmla="*/ 14 h 83"/>
                <a:gd name="T18" fmla="*/ 48 w 142"/>
                <a:gd name="T19" fmla="*/ 26 h 83"/>
                <a:gd name="T20" fmla="*/ 45 w 142"/>
                <a:gd name="T21" fmla="*/ 37 h 83"/>
                <a:gd name="T22" fmla="*/ 31 w 142"/>
                <a:gd name="T23" fmla="*/ 37 h 83"/>
                <a:gd name="T24" fmla="*/ 21 w 142"/>
                <a:gd name="T25" fmla="*/ 41 h 83"/>
                <a:gd name="T26" fmla="*/ 7 w 142"/>
                <a:gd name="T27" fmla="*/ 41 h 83"/>
                <a:gd name="T28" fmla="*/ 1 w 142"/>
                <a:gd name="T29" fmla="*/ 33 h 83"/>
                <a:gd name="T30" fmla="*/ 0 w 142"/>
                <a:gd name="T31" fmla="*/ 23 h 83"/>
                <a:gd name="T32" fmla="*/ 5 w 142"/>
                <a:gd name="T33" fmla="*/ 28 h 83"/>
                <a:gd name="T34" fmla="*/ 5 w 142"/>
                <a:gd name="T35" fmla="*/ 28 h 83"/>
                <a:gd name="T36" fmla="*/ 5 w 142"/>
                <a:gd name="T37" fmla="*/ 28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2" h="83">
                  <a:moveTo>
                    <a:pt x="16" y="56"/>
                  </a:moveTo>
                  <a:lnTo>
                    <a:pt x="33" y="66"/>
                  </a:lnTo>
                  <a:lnTo>
                    <a:pt x="74" y="62"/>
                  </a:lnTo>
                  <a:lnTo>
                    <a:pt x="100" y="65"/>
                  </a:lnTo>
                  <a:lnTo>
                    <a:pt x="104" y="53"/>
                  </a:lnTo>
                  <a:lnTo>
                    <a:pt x="83" y="38"/>
                  </a:lnTo>
                  <a:lnTo>
                    <a:pt x="93" y="13"/>
                  </a:lnTo>
                  <a:lnTo>
                    <a:pt x="104" y="0"/>
                  </a:lnTo>
                  <a:lnTo>
                    <a:pt x="115" y="29"/>
                  </a:lnTo>
                  <a:lnTo>
                    <a:pt x="142" y="53"/>
                  </a:lnTo>
                  <a:lnTo>
                    <a:pt x="134" y="74"/>
                  </a:lnTo>
                  <a:lnTo>
                    <a:pt x="91" y="74"/>
                  </a:lnTo>
                  <a:lnTo>
                    <a:pt x="63" y="83"/>
                  </a:lnTo>
                  <a:lnTo>
                    <a:pt x="22" y="83"/>
                  </a:lnTo>
                  <a:lnTo>
                    <a:pt x="2" y="66"/>
                  </a:lnTo>
                  <a:lnTo>
                    <a:pt x="0" y="46"/>
                  </a:lnTo>
                  <a:lnTo>
                    <a:pt x="16" y="56"/>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8" name="Freeform 74"/>
            <p:cNvSpPr>
              <a:spLocks/>
            </p:cNvSpPr>
            <p:nvPr/>
          </p:nvSpPr>
          <p:spPr bwMode="auto">
            <a:xfrm>
              <a:off x="3663" y="3199"/>
              <a:ext cx="41" cy="24"/>
            </a:xfrm>
            <a:custGeom>
              <a:avLst/>
              <a:gdLst>
                <a:gd name="T0" fmla="*/ 6 w 123"/>
                <a:gd name="T1" fmla="*/ 0 h 48"/>
                <a:gd name="T2" fmla="*/ 14 w 123"/>
                <a:gd name="T3" fmla="*/ 7 h 48"/>
                <a:gd name="T4" fmla="*/ 27 w 123"/>
                <a:gd name="T5" fmla="*/ 7 h 48"/>
                <a:gd name="T6" fmla="*/ 41 w 123"/>
                <a:gd name="T7" fmla="*/ 17 h 48"/>
                <a:gd name="T8" fmla="*/ 31 w 123"/>
                <a:gd name="T9" fmla="*/ 23 h 48"/>
                <a:gd name="T10" fmla="*/ 17 w 123"/>
                <a:gd name="T11" fmla="*/ 24 h 48"/>
                <a:gd name="T12" fmla="*/ 6 w 123"/>
                <a:gd name="T13" fmla="*/ 15 h 48"/>
                <a:gd name="T14" fmla="*/ 0 w 123"/>
                <a:gd name="T15" fmla="*/ 8 h 48"/>
                <a:gd name="T16" fmla="*/ 6 w 123"/>
                <a:gd name="T17" fmla="*/ 0 h 48"/>
                <a:gd name="T18" fmla="*/ 6 w 123"/>
                <a:gd name="T19" fmla="*/ 0 h 48"/>
                <a:gd name="T20" fmla="*/ 6 w 123"/>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 h="48">
                  <a:moveTo>
                    <a:pt x="19" y="0"/>
                  </a:moveTo>
                  <a:lnTo>
                    <a:pt x="41" y="13"/>
                  </a:lnTo>
                  <a:lnTo>
                    <a:pt x="82" y="13"/>
                  </a:lnTo>
                  <a:lnTo>
                    <a:pt x="123" y="34"/>
                  </a:lnTo>
                  <a:lnTo>
                    <a:pt x="93" y="46"/>
                  </a:lnTo>
                  <a:lnTo>
                    <a:pt x="52" y="48"/>
                  </a:lnTo>
                  <a:lnTo>
                    <a:pt x="18" y="30"/>
                  </a:lnTo>
                  <a:lnTo>
                    <a:pt x="0" y="16"/>
                  </a:lnTo>
                  <a:lnTo>
                    <a:pt x="19" y="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39" name="Freeform 75"/>
            <p:cNvSpPr>
              <a:spLocks/>
            </p:cNvSpPr>
            <p:nvPr/>
          </p:nvSpPr>
          <p:spPr bwMode="auto">
            <a:xfrm>
              <a:off x="3707" y="3092"/>
              <a:ext cx="78" cy="52"/>
            </a:xfrm>
            <a:custGeom>
              <a:avLst/>
              <a:gdLst>
                <a:gd name="T0" fmla="*/ 0 w 232"/>
                <a:gd name="T1" fmla="*/ 18 h 102"/>
                <a:gd name="T2" fmla="*/ 14 w 232"/>
                <a:gd name="T3" fmla="*/ 22 h 102"/>
                <a:gd name="T4" fmla="*/ 20 w 232"/>
                <a:gd name="T5" fmla="*/ 32 h 102"/>
                <a:gd name="T6" fmla="*/ 14 w 232"/>
                <a:gd name="T7" fmla="*/ 36 h 102"/>
                <a:gd name="T8" fmla="*/ 23 w 232"/>
                <a:gd name="T9" fmla="*/ 40 h 102"/>
                <a:gd name="T10" fmla="*/ 20 w 232"/>
                <a:gd name="T11" fmla="*/ 45 h 102"/>
                <a:gd name="T12" fmla="*/ 30 w 232"/>
                <a:gd name="T13" fmla="*/ 48 h 102"/>
                <a:gd name="T14" fmla="*/ 42 w 232"/>
                <a:gd name="T15" fmla="*/ 52 h 102"/>
                <a:gd name="T16" fmla="*/ 57 w 232"/>
                <a:gd name="T17" fmla="*/ 49 h 102"/>
                <a:gd name="T18" fmla="*/ 67 w 232"/>
                <a:gd name="T19" fmla="*/ 44 h 102"/>
                <a:gd name="T20" fmla="*/ 54 w 232"/>
                <a:gd name="T21" fmla="*/ 36 h 102"/>
                <a:gd name="T22" fmla="*/ 42 w 232"/>
                <a:gd name="T23" fmla="*/ 32 h 102"/>
                <a:gd name="T24" fmla="*/ 48 w 232"/>
                <a:gd name="T25" fmla="*/ 40 h 102"/>
                <a:gd name="T26" fmla="*/ 35 w 232"/>
                <a:gd name="T27" fmla="*/ 33 h 102"/>
                <a:gd name="T28" fmla="*/ 35 w 232"/>
                <a:gd name="T29" fmla="*/ 29 h 102"/>
                <a:gd name="T30" fmla="*/ 31 w 232"/>
                <a:gd name="T31" fmla="*/ 21 h 102"/>
                <a:gd name="T32" fmla="*/ 45 w 232"/>
                <a:gd name="T33" fmla="*/ 23 h 102"/>
                <a:gd name="T34" fmla="*/ 78 w 232"/>
                <a:gd name="T35" fmla="*/ 31 h 102"/>
                <a:gd name="T36" fmla="*/ 63 w 232"/>
                <a:gd name="T37" fmla="*/ 16 h 102"/>
                <a:gd name="T38" fmla="*/ 50 w 232"/>
                <a:gd name="T39" fmla="*/ 0 h 102"/>
                <a:gd name="T40" fmla="*/ 11 w 232"/>
                <a:gd name="T41" fmla="*/ 11 h 102"/>
                <a:gd name="T42" fmla="*/ 1 w 232"/>
                <a:gd name="T43" fmla="*/ 12 h 102"/>
                <a:gd name="T44" fmla="*/ 0 w 232"/>
                <a:gd name="T45" fmla="*/ 18 h 102"/>
                <a:gd name="T46" fmla="*/ 0 w 232"/>
                <a:gd name="T47" fmla="*/ 18 h 102"/>
                <a:gd name="T48" fmla="*/ 0 w 232"/>
                <a:gd name="T49" fmla="*/ 18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 h="102">
                  <a:moveTo>
                    <a:pt x="0" y="35"/>
                  </a:moveTo>
                  <a:lnTo>
                    <a:pt x="41" y="44"/>
                  </a:lnTo>
                  <a:lnTo>
                    <a:pt x="60" y="63"/>
                  </a:lnTo>
                  <a:lnTo>
                    <a:pt x="41" y="71"/>
                  </a:lnTo>
                  <a:lnTo>
                    <a:pt x="68" y="79"/>
                  </a:lnTo>
                  <a:lnTo>
                    <a:pt x="60" y="89"/>
                  </a:lnTo>
                  <a:lnTo>
                    <a:pt x="88" y="95"/>
                  </a:lnTo>
                  <a:lnTo>
                    <a:pt x="125" y="102"/>
                  </a:lnTo>
                  <a:lnTo>
                    <a:pt x="170" y="96"/>
                  </a:lnTo>
                  <a:lnTo>
                    <a:pt x="198" y="87"/>
                  </a:lnTo>
                  <a:lnTo>
                    <a:pt x="162" y="71"/>
                  </a:lnTo>
                  <a:lnTo>
                    <a:pt x="126" y="62"/>
                  </a:lnTo>
                  <a:lnTo>
                    <a:pt x="142" y="78"/>
                  </a:lnTo>
                  <a:lnTo>
                    <a:pt x="104" y="65"/>
                  </a:lnTo>
                  <a:lnTo>
                    <a:pt x="105" y="56"/>
                  </a:lnTo>
                  <a:lnTo>
                    <a:pt x="92" y="42"/>
                  </a:lnTo>
                  <a:lnTo>
                    <a:pt x="133" y="45"/>
                  </a:lnTo>
                  <a:lnTo>
                    <a:pt x="232" y="60"/>
                  </a:lnTo>
                  <a:lnTo>
                    <a:pt x="186" y="32"/>
                  </a:lnTo>
                  <a:lnTo>
                    <a:pt x="149" y="0"/>
                  </a:lnTo>
                  <a:lnTo>
                    <a:pt x="33" y="21"/>
                  </a:lnTo>
                  <a:lnTo>
                    <a:pt x="2" y="24"/>
                  </a:lnTo>
                  <a:lnTo>
                    <a:pt x="0" y="35"/>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0" name="Freeform 76"/>
            <p:cNvSpPr>
              <a:spLocks/>
            </p:cNvSpPr>
            <p:nvPr/>
          </p:nvSpPr>
          <p:spPr bwMode="auto">
            <a:xfrm>
              <a:off x="3651" y="3268"/>
              <a:ext cx="149" cy="266"/>
            </a:xfrm>
            <a:custGeom>
              <a:avLst/>
              <a:gdLst>
                <a:gd name="T0" fmla="*/ 50 w 449"/>
                <a:gd name="T1" fmla="*/ 7 h 532"/>
                <a:gd name="T2" fmla="*/ 49 w 449"/>
                <a:gd name="T3" fmla="*/ 23 h 532"/>
                <a:gd name="T4" fmla="*/ 50 w 449"/>
                <a:gd name="T5" fmla="*/ 60 h 532"/>
                <a:gd name="T6" fmla="*/ 52 w 449"/>
                <a:gd name="T7" fmla="*/ 74 h 532"/>
                <a:gd name="T8" fmla="*/ 40 w 449"/>
                <a:gd name="T9" fmla="*/ 54 h 532"/>
                <a:gd name="T10" fmla="*/ 40 w 449"/>
                <a:gd name="T11" fmla="*/ 68 h 532"/>
                <a:gd name="T12" fmla="*/ 45 w 449"/>
                <a:gd name="T13" fmla="*/ 76 h 532"/>
                <a:gd name="T14" fmla="*/ 54 w 449"/>
                <a:gd name="T15" fmla="*/ 86 h 532"/>
                <a:gd name="T16" fmla="*/ 37 w 449"/>
                <a:gd name="T17" fmla="*/ 89 h 532"/>
                <a:gd name="T18" fmla="*/ 21 w 449"/>
                <a:gd name="T19" fmla="*/ 97 h 532"/>
                <a:gd name="T20" fmla="*/ 17 w 449"/>
                <a:gd name="T21" fmla="*/ 111 h 532"/>
                <a:gd name="T22" fmla="*/ 17 w 449"/>
                <a:gd name="T23" fmla="*/ 128 h 532"/>
                <a:gd name="T24" fmla="*/ 17 w 449"/>
                <a:gd name="T25" fmla="*/ 148 h 532"/>
                <a:gd name="T26" fmla="*/ 22 w 449"/>
                <a:gd name="T27" fmla="*/ 162 h 532"/>
                <a:gd name="T28" fmla="*/ 35 w 449"/>
                <a:gd name="T29" fmla="*/ 165 h 532"/>
                <a:gd name="T30" fmla="*/ 54 w 449"/>
                <a:gd name="T31" fmla="*/ 156 h 532"/>
                <a:gd name="T32" fmla="*/ 75 w 449"/>
                <a:gd name="T33" fmla="*/ 149 h 532"/>
                <a:gd name="T34" fmla="*/ 104 w 449"/>
                <a:gd name="T35" fmla="*/ 149 h 532"/>
                <a:gd name="T36" fmla="*/ 124 w 449"/>
                <a:gd name="T37" fmla="*/ 151 h 532"/>
                <a:gd name="T38" fmla="*/ 139 w 449"/>
                <a:gd name="T39" fmla="*/ 153 h 532"/>
                <a:gd name="T40" fmla="*/ 149 w 449"/>
                <a:gd name="T41" fmla="*/ 153 h 532"/>
                <a:gd name="T42" fmla="*/ 97 w 449"/>
                <a:gd name="T43" fmla="*/ 235 h 532"/>
                <a:gd name="T44" fmla="*/ 50 w 449"/>
                <a:gd name="T45" fmla="*/ 266 h 532"/>
                <a:gd name="T46" fmla="*/ 28 w 449"/>
                <a:gd name="T47" fmla="*/ 236 h 532"/>
                <a:gd name="T48" fmla="*/ 21 w 449"/>
                <a:gd name="T49" fmla="*/ 196 h 532"/>
                <a:gd name="T50" fmla="*/ 45 w 449"/>
                <a:gd name="T51" fmla="*/ 256 h 532"/>
                <a:gd name="T52" fmla="*/ 18 w 449"/>
                <a:gd name="T53" fmla="*/ 222 h 532"/>
                <a:gd name="T54" fmla="*/ 0 w 449"/>
                <a:gd name="T55" fmla="*/ 171 h 532"/>
                <a:gd name="T56" fmla="*/ 3 w 449"/>
                <a:gd name="T57" fmla="*/ 89 h 532"/>
                <a:gd name="T58" fmla="*/ 15 w 449"/>
                <a:gd name="T59" fmla="*/ 41 h 532"/>
                <a:gd name="T60" fmla="*/ 36 w 449"/>
                <a:gd name="T61" fmla="*/ 25 h 532"/>
                <a:gd name="T62" fmla="*/ 38 w 449"/>
                <a:gd name="T63" fmla="*/ 0 h 532"/>
                <a:gd name="T64" fmla="*/ 50 w 449"/>
                <a:gd name="T65" fmla="*/ 7 h 532"/>
                <a:gd name="T66" fmla="*/ 50 w 449"/>
                <a:gd name="T67" fmla="*/ 7 h 532"/>
                <a:gd name="T68" fmla="*/ 50 w 449"/>
                <a:gd name="T69" fmla="*/ 7 h 5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9" h="532">
                  <a:moveTo>
                    <a:pt x="150" y="13"/>
                  </a:moveTo>
                  <a:lnTo>
                    <a:pt x="149" y="46"/>
                  </a:lnTo>
                  <a:lnTo>
                    <a:pt x="150" y="120"/>
                  </a:lnTo>
                  <a:lnTo>
                    <a:pt x="157" y="147"/>
                  </a:lnTo>
                  <a:lnTo>
                    <a:pt x="121" y="107"/>
                  </a:lnTo>
                  <a:lnTo>
                    <a:pt x="121" y="136"/>
                  </a:lnTo>
                  <a:lnTo>
                    <a:pt x="135" y="152"/>
                  </a:lnTo>
                  <a:lnTo>
                    <a:pt x="163" y="172"/>
                  </a:lnTo>
                  <a:lnTo>
                    <a:pt x="112" y="177"/>
                  </a:lnTo>
                  <a:lnTo>
                    <a:pt x="64" y="194"/>
                  </a:lnTo>
                  <a:lnTo>
                    <a:pt x="51" y="222"/>
                  </a:lnTo>
                  <a:lnTo>
                    <a:pt x="51" y="255"/>
                  </a:lnTo>
                  <a:lnTo>
                    <a:pt x="51" y="296"/>
                  </a:lnTo>
                  <a:lnTo>
                    <a:pt x="67" y="324"/>
                  </a:lnTo>
                  <a:lnTo>
                    <a:pt x="105" y="330"/>
                  </a:lnTo>
                  <a:lnTo>
                    <a:pt x="163" y="311"/>
                  </a:lnTo>
                  <a:lnTo>
                    <a:pt x="225" y="297"/>
                  </a:lnTo>
                  <a:lnTo>
                    <a:pt x="312" y="297"/>
                  </a:lnTo>
                  <a:lnTo>
                    <a:pt x="373" y="302"/>
                  </a:lnTo>
                  <a:lnTo>
                    <a:pt x="418" y="305"/>
                  </a:lnTo>
                  <a:lnTo>
                    <a:pt x="449" y="305"/>
                  </a:lnTo>
                  <a:lnTo>
                    <a:pt x="291" y="469"/>
                  </a:lnTo>
                  <a:lnTo>
                    <a:pt x="150" y="532"/>
                  </a:lnTo>
                  <a:lnTo>
                    <a:pt x="85" y="472"/>
                  </a:lnTo>
                  <a:lnTo>
                    <a:pt x="64" y="392"/>
                  </a:lnTo>
                  <a:lnTo>
                    <a:pt x="135" y="512"/>
                  </a:lnTo>
                  <a:lnTo>
                    <a:pt x="54" y="444"/>
                  </a:lnTo>
                  <a:lnTo>
                    <a:pt x="0" y="341"/>
                  </a:lnTo>
                  <a:lnTo>
                    <a:pt x="10" y="177"/>
                  </a:lnTo>
                  <a:lnTo>
                    <a:pt x="44" y="82"/>
                  </a:lnTo>
                  <a:lnTo>
                    <a:pt x="108" y="50"/>
                  </a:lnTo>
                  <a:lnTo>
                    <a:pt x="114" y="0"/>
                  </a:lnTo>
                  <a:lnTo>
                    <a:pt x="150" y="13"/>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1" name="Freeform 77"/>
            <p:cNvSpPr>
              <a:spLocks/>
            </p:cNvSpPr>
            <p:nvPr/>
          </p:nvSpPr>
          <p:spPr bwMode="auto">
            <a:xfrm>
              <a:off x="3747" y="3271"/>
              <a:ext cx="126" cy="226"/>
            </a:xfrm>
            <a:custGeom>
              <a:avLst/>
              <a:gdLst>
                <a:gd name="T0" fmla="*/ 118 w 378"/>
                <a:gd name="T1" fmla="*/ 26 h 451"/>
                <a:gd name="T2" fmla="*/ 89 w 378"/>
                <a:gd name="T3" fmla="*/ 0 h 451"/>
                <a:gd name="T4" fmla="*/ 67 w 378"/>
                <a:gd name="T5" fmla="*/ 23 h 451"/>
                <a:gd name="T6" fmla="*/ 86 w 378"/>
                <a:gd name="T7" fmla="*/ 14 h 451"/>
                <a:gd name="T8" fmla="*/ 109 w 378"/>
                <a:gd name="T9" fmla="*/ 28 h 451"/>
                <a:gd name="T10" fmla="*/ 107 w 378"/>
                <a:gd name="T11" fmla="*/ 44 h 451"/>
                <a:gd name="T12" fmla="*/ 92 w 378"/>
                <a:gd name="T13" fmla="*/ 69 h 451"/>
                <a:gd name="T14" fmla="*/ 79 w 378"/>
                <a:gd name="T15" fmla="*/ 76 h 451"/>
                <a:gd name="T16" fmla="*/ 40 w 378"/>
                <a:gd name="T17" fmla="*/ 87 h 451"/>
                <a:gd name="T18" fmla="*/ 63 w 378"/>
                <a:gd name="T19" fmla="*/ 97 h 451"/>
                <a:gd name="T20" fmla="*/ 72 w 378"/>
                <a:gd name="T21" fmla="*/ 97 h 451"/>
                <a:gd name="T22" fmla="*/ 64 w 378"/>
                <a:gd name="T23" fmla="*/ 122 h 451"/>
                <a:gd name="T24" fmla="*/ 32 w 378"/>
                <a:gd name="T25" fmla="*/ 177 h 451"/>
                <a:gd name="T26" fmla="*/ 0 w 378"/>
                <a:gd name="T27" fmla="*/ 226 h 451"/>
                <a:gd name="T28" fmla="*/ 26 w 378"/>
                <a:gd name="T29" fmla="*/ 206 h 451"/>
                <a:gd name="T30" fmla="*/ 83 w 378"/>
                <a:gd name="T31" fmla="*/ 127 h 451"/>
                <a:gd name="T32" fmla="*/ 126 w 378"/>
                <a:gd name="T33" fmla="*/ 30 h 451"/>
                <a:gd name="T34" fmla="*/ 118 w 378"/>
                <a:gd name="T35" fmla="*/ 26 h 451"/>
                <a:gd name="T36" fmla="*/ 118 w 378"/>
                <a:gd name="T37" fmla="*/ 26 h 451"/>
                <a:gd name="T38" fmla="*/ 118 w 378"/>
                <a:gd name="T39" fmla="*/ 26 h 4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8" h="451">
                  <a:moveTo>
                    <a:pt x="355" y="52"/>
                  </a:moveTo>
                  <a:lnTo>
                    <a:pt x="266" y="0"/>
                  </a:lnTo>
                  <a:lnTo>
                    <a:pt x="201" y="46"/>
                  </a:lnTo>
                  <a:lnTo>
                    <a:pt x="258" y="28"/>
                  </a:lnTo>
                  <a:lnTo>
                    <a:pt x="327" y="56"/>
                  </a:lnTo>
                  <a:lnTo>
                    <a:pt x="320" y="87"/>
                  </a:lnTo>
                  <a:lnTo>
                    <a:pt x="277" y="138"/>
                  </a:lnTo>
                  <a:lnTo>
                    <a:pt x="236" y="152"/>
                  </a:lnTo>
                  <a:lnTo>
                    <a:pt x="119" y="173"/>
                  </a:lnTo>
                  <a:lnTo>
                    <a:pt x="188" y="193"/>
                  </a:lnTo>
                  <a:lnTo>
                    <a:pt x="216" y="193"/>
                  </a:lnTo>
                  <a:lnTo>
                    <a:pt x="192" y="244"/>
                  </a:lnTo>
                  <a:lnTo>
                    <a:pt x="96" y="353"/>
                  </a:lnTo>
                  <a:lnTo>
                    <a:pt x="0" y="451"/>
                  </a:lnTo>
                  <a:lnTo>
                    <a:pt x="78" y="411"/>
                  </a:lnTo>
                  <a:lnTo>
                    <a:pt x="249" y="254"/>
                  </a:lnTo>
                  <a:lnTo>
                    <a:pt x="378" y="60"/>
                  </a:lnTo>
                  <a:lnTo>
                    <a:pt x="355" y="52"/>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2" name="Freeform 78"/>
            <p:cNvSpPr>
              <a:spLocks/>
            </p:cNvSpPr>
            <p:nvPr/>
          </p:nvSpPr>
          <p:spPr bwMode="auto">
            <a:xfrm>
              <a:off x="3702" y="3082"/>
              <a:ext cx="136" cy="187"/>
            </a:xfrm>
            <a:custGeom>
              <a:avLst/>
              <a:gdLst>
                <a:gd name="T0" fmla="*/ 76 w 406"/>
                <a:gd name="T1" fmla="*/ 177 h 373"/>
                <a:gd name="T2" fmla="*/ 37 w 406"/>
                <a:gd name="T3" fmla="*/ 184 h 373"/>
                <a:gd name="T4" fmla="*/ 0 w 406"/>
                <a:gd name="T5" fmla="*/ 187 h 373"/>
                <a:gd name="T6" fmla="*/ 36 w 406"/>
                <a:gd name="T7" fmla="*/ 173 h 373"/>
                <a:gd name="T8" fmla="*/ 62 w 406"/>
                <a:gd name="T9" fmla="*/ 148 h 373"/>
                <a:gd name="T10" fmla="*/ 71 w 406"/>
                <a:gd name="T11" fmla="*/ 116 h 373"/>
                <a:gd name="T12" fmla="*/ 100 w 406"/>
                <a:gd name="T13" fmla="*/ 86 h 373"/>
                <a:gd name="T14" fmla="*/ 108 w 406"/>
                <a:gd name="T15" fmla="*/ 65 h 373"/>
                <a:gd name="T16" fmla="*/ 100 w 406"/>
                <a:gd name="T17" fmla="*/ 45 h 373"/>
                <a:gd name="T18" fmla="*/ 54 w 406"/>
                <a:gd name="T19" fmla="*/ 16 h 373"/>
                <a:gd name="T20" fmla="*/ 106 w 406"/>
                <a:gd name="T21" fmla="*/ 12 h 373"/>
                <a:gd name="T22" fmla="*/ 107 w 406"/>
                <a:gd name="T23" fmla="*/ 0 h 373"/>
                <a:gd name="T24" fmla="*/ 129 w 406"/>
                <a:gd name="T25" fmla="*/ 33 h 373"/>
                <a:gd name="T26" fmla="*/ 136 w 406"/>
                <a:gd name="T27" fmla="*/ 57 h 373"/>
                <a:gd name="T28" fmla="*/ 135 w 406"/>
                <a:gd name="T29" fmla="*/ 77 h 373"/>
                <a:gd name="T30" fmla="*/ 124 w 406"/>
                <a:gd name="T31" fmla="*/ 117 h 373"/>
                <a:gd name="T32" fmla="*/ 76 w 406"/>
                <a:gd name="T33" fmla="*/ 177 h 373"/>
                <a:gd name="T34" fmla="*/ 76 w 406"/>
                <a:gd name="T35" fmla="*/ 177 h 373"/>
                <a:gd name="T36" fmla="*/ 76 w 406"/>
                <a:gd name="T37" fmla="*/ 177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6" h="373">
                  <a:moveTo>
                    <a:pt x="228" y="353"/>
                  </a:moveTo>
                  <a:lnTo>
                    <a:pt x="111" y="367"/>
                  </a:lnTo>
                  <a:lnTo>
                    <a:pt x="0" y="373"/>
                  </a:lnTo>
                  <a:lnTo>
                    <a:pt x="106" y="346"/>
                  </a:lnTo>
                  <a:lnTo>
                    <a:pt x="185" y="295"/>
                  </a:lnTo>
                  <a:lnTo>
                    <a:pt x="213" y="232"/>
                  </a:lnTo>
                  <a:lnTo>
                    <a:pt x="298" y="172"/>
                  </a:lnTo>
                  <a:lnTo>
                    <a:pt x="321" y="129"/>
                  </a:lnTo>
                  <a:lnTo>
                    <a:pt x="298" y="89"/>
                  </a:lnTo>
                  <a:lnTo>
                    <a:pt x="161" y="32"/>
                  </a:lnTo>
                  <a:lnTo>
                    <a:pt x="315" y="24"/>
                  </a:lnTo>
                  <a:lnTo>
                    <a:pt x="318" y="0"/>
                  </a:lnTo>
                  <a:lnTo>
                    <a:pt x="386" y="65"/>
                  </a:lnTo>
                  <a:lnTo>
                    <a:pt x="406" y="113"/>
                  </a:lnTo>
                  <a:lnTo>
                    <a:pt x="402" y="154"/>
                  </a:lnTo>
                  <a:lnTo>
                    <a:pt x="371" y="234"/>
                  </a:lnTo>
                  <a:lnTo>
                    <a:pt x="228" y="353"/>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3" name="Freeform 79"/>
            <p:cNvSpPr>
              <a:spLocks/>
            </p:cNvSpPr>
            <p:nvPr/>
          </p:nvSpPr>
          <p:spPr bwMode="auto">
            <a:xfrm>
              <a:off x="3639" y="3114"/>
              <a:ext cx="191" cy="426"/>
            </a:xfrm>
            <a:custGeom>
              <a:avLst/>
              <a:gdLst>
                <a:gd name="T0" fmla="*/ 187 w 572"/>
                <a:gd name="T1" fmla="*/ 112 h 853"/>
                <a:gd name="T2" fmla="*/ 177 w 572"/>
                <a:gd name="T3" fmla="*/ 184 h 853"/>
                <a:gd name="T4" fmla="*/ 176 w 572"/>
                <a:gd name="T5" fmla="*/ 143 h 853"/>
                <a:gd name="T6" fmla="*/ 149 w 572"/>
                <a:gd name="T7" fmla="*/ 154 h 853"/>
                <a:gd name="T8" fmla="*/ 92 w 572"/>
                <a:gd name="T9" fmla="*/ 167 h 853"/>
                <a:gd name="T10" fmla="*/ 56 w 572"/>
                <a:gd name="T11" fmla="*/ 160 h 853"/>
                <a:gd name="T12" fmla="*/ 59 w 572"/>
                <a:gd name="T13" fmla="*/ 214 h 853"/>
                <a:gd name="T14" fmla="*/ 40 w 572"/>
                <a:gd name="T15" fmla="*/ 202 h 853"/>
                <a:gd name="T16" fmla="*/ 39 w 572"/>
                <a:gd name="T17" fmla="*/ 226 h 853"/>
                <a:gd name="T18" fmla="*/ 27 w 572"/>
                <a:gd name="T19" fmla="*/ 242 h 853"/>
                <a:gd name="T20" fmla="*/ 20 w 572"/>
                <a:gd name="T21" fmla="*/ 319 h 853"/>
                <a:gd name="T22" fmla="*/ 34 w 572"/>
                <a:gd name="T23" fmla="*/ 364 h 853"/>
                <a:gd name="T24" fmla="*/ 67 w 572"/>
                <a:gd name="T25" fmla="*/ 377 h 853"/>
                <a:gd name="T26" fmla="*/ 80 w 572"/>
                <a:gd name="T27" fmla="*/ 380 h 853"/>
                <a:gd name="T28" fmla="*/ 91 w 572"/>
                <a:gd name="T29" fmla="*/ 390 h 853"/>
                <a:gd name="T30" fmla="*/ 92 w 572"/>
                <a:gd name="T31" fmla="*/ 401 h 853"/>
                <a:gd name="T32" fmla="*/ 15 w 572"/>
                <a:gd name="T33" fmla="*/ 363 h 853"/>
                <a:gd name="T34" fmla="*/ 12 w 572"/>
                <a:gd name="T35" fmla="*/ 214 h 853"/>
                <a:gd name="T36" fmla="*/ 48 w 572"/>
                <a:gd name="T37" fmla="*/ 158 h 853"/>
                <a:gd name="T38" fmla="*/ 19 w 572"/>
                <a:gd name="T39" fmla="*/ 117 h 853"/>
                <a:gd name="T40" fmla="*/ 4 w 572"/>
                <a:gd name="T41" fmla="*/ 74 h 853"/>
                <a:gd name="T42" fmla="*/ 9 w 572"/>
                <a:gd name="T43" fmla="*/ 0 h 853"/>
                <a:gd name="T44" fmla="*/ 7 w 572"/>
                <a:gd name="T45" fmla="*/ 50 h 853"/>
                <a:gd name="T46" fmla="*/ 15 w 572"/>
                <a:gd name="T47" fmla="*/ 68 h 853"/>
                <a:gd name="T48" fmla="*/ 32 w 572"/>
                <a:gd name="T49" fmla="*/ 85 h 853"/>
                <a:gd name="T50" fmla="*/ 8 w 572"/>
                <a:gd name="T51" fmla="*/ 79 h 853"/>
                <a:gd name="T52" fmla="*/ 20 w 572"/>
                <a:gd name="T53" fmla="*/ 104 h 853"/>
                <a:gd name="T54" fmla="*/ 30 w 572"/>
                <a:gd name="T55" fmla="*/ 138 h 853"/>
                <a:gd name="T56" fmla="*/ 55 w 572"/>
                <a:gd name="T57" fmla="*/ 150 h 853"/>
                <a:gd name="T58" fmla="*/ 112 w 572"/>
                <a:gd name="T59" fmla="*/ 146 h 853"/>
                <a:gd name="T60" fmla="*/ 164 w 572"/>
                <a:gd name="T61" fmla="*/ 110 h 853"/>
                <a:gd name="T62" fmla="*/ 191 w 572"/>
                <a:gd name="T63" fmla="*/ 65 h 8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72" h="853">
                  <a:moveTo>
                    <a:pt x="572" y="130"/>
                  </a:moveTo>
                  <a:lnTo>
                    <a:pt x="559" y="225"/>
                  </a:lnTo>
                  <a:lnTo>
                    <a:pt x="556" y="328"/>
                  </a:lnTo>
                  <a:lnTo>
                    <a:pt x="531" y="368"/>
                  </a:lnTo>
                  <a:lnTo>
                    <a:pt x="534" y="316"/>
                  </a:lnTo>
                  <a:lnTo>
                    <a:pt x="527" y="287"/>
                  </a:lnTo>
                  <a:lnTo>
                    <a:pt x="505" y="273"/>
                  </a:lnTo>
                  <a:lnTo>
                    <a:pt x="446" y="309"/>
                  </a:lnTo>
                  <a:lnTo>
                    <a:pt x="389" y="324"/>
                  </a:lnTo>
                  <a:lnTo>
                    <a:pt x="276" y="334"/>
                  </a:lnTo>
                  <a:lnTo>
                    <a:pt x="207" y="328"/>
                  </a:lnTo>
                  <a:lnTo>
                    <a:pt x="168" y="320"/>
                  </a:lnTo>
                  <a:lnTo>
                    <a:pt x="164" y="376"/>
                  </a:lnTo>
                  <a:lnTo>
                    <a:pt x="178" y="429"/>
                  </a:lnTo>
                  <a:lnTo>
                    <a:pt x="143" y="394"/>
                  </a:lnTo>
                  <a:lnTo>
                    <a:pt x="120" y="405"/>
                  </a:lnTo>
                  <a:lnTo>
                    <a:pt x="115" y="431"/>
                  </a:lnTo>
                  <a:lnTo>
                    <a:pt x="116" y="452"/>
                  </a:lnTo>
                  <a:lnTo>
                    <a:pt x="192" y="478"/>
                  </a:lnTo>
                  <a:lnTo>
                    <a:pt x="82" y="485"/>
                  </a:lnTo>
                  <a:lnTo>
                    <a:pt x="61" y="516"/>
                  </a:lnTo>
                  <a:lnTo>
                    <a:pt x="61" y="639"/>
                  </a:lnTo>
                  <a:lnTo>
                    <a:pt x="73" y="678"/>
                  </a:lnTo>
                  <a:lnTo>
                    <a:pt x="102" y="729"/>
                  </a:lnTo>
                  <a:lnTo>
                    <a:pt x="168" y="817"/>
                  </a:lnTo>
                  <a:lnTo>
                    <a:pt x="202" y="754"/>
                  </a:lnTo>
                  <a:lnTo>
                    <a:pt x="252" y="702"/>
                  </a:lnTo>
                  <a:lnTo>
                    <a:pt x="239" y="760"/>
                  </a:lnTo>
                  <a:lnTo>
                    <a:pt x="243" y="784"/>
                  </a:lnTo>
                  <a:lnTo>
                    <a:pt x="273" y="781"/>
                  </a:lnTo>
                  <a:lnTo>
                    <a:pt x="377" y="733"/>
                  </a:lnTo>
                  <a:lnTo>
                    <a:pt x="277" y="803"/>
                  </a:lnTo>
                  <a:lnTo>
                    <a:pt x="161" y="853"/>
                  </a:lnTo>
                  <a:lnTo>
                    <a:pt x="44" y="727"/>
                  </a:lnTo>
                  <a:lnTo>
                    <a:pt x="28" y="597"/>
                  </a:lnTo>
                  <a:lnTo>
                    <a:pt x="37" y="429"/>
                  </a:lnTo>
                  <a:lnTo>
                    <a:pt x="139" y="343"/>
                  </a:lnTo>
                  <a:lnTo>
                    <a:pt x="144" y="317"/>
                  </a:lnTo>
                  <a:lnTo>
                    <a:pt x="78" y="285"/>
                  </a:lnTo>
                  <a:lnTo>
                    <a:pt x="58" y="235"/>
                  </a:lnTo>
                  <a:lnTo>
                    <a:pt x="25" y="189"/>
                  </a:lnTo>
                  <a:lnTo>
                    <a:pt x="13" y="148"/>
                  </a:lnTo>
                  <a:lnTo>
                    <a:pt x="0" y="41"/>
                  </a:lnTo>
                  <a:lnTo>
                    <a:pt x="28" y="0"/>
                  </a:lnTo>
                  <a:lnTo>
                    <a:pt x="15" y="41"/>
                  </a:lnTo>
                  <a:lnTo>
                    <a:pt x="21" y="100"/>
                  </a:lnTo>
                  <a:lnTo>
                    <a:pt x="32" y="141"/>
                  </a:lnTo>
                  <a:lnTo>
                    <a:pt x="44" y="136"/>
                  </a:lnTo>
                  <a:lnTo>
                    <a:pt x="65" y="151"/>
                  </a:lnTo>
                  <a:lnTo>
                    <a:pt x="95" y="171"/>
                  </a:lnTo>
                  <a:lnTo>
                    <a:pt x="44" y="159"/>
                  </a:lnTo>
                  <a:lnTo>
                    <a:pt x="25" y="159"/>
                  </a:lnTo>
                  <a:lnTo>
                    <a:pt x="35" y="187"/>
                  </a:lnTo>
                  <a:lnTo>
                    <a:pt x="61" y="208"/>
                  </a:lnTo>
                  <a:lnTo>
                    <a:pt x="75" y="232"/>
                  </a:lnTo>
                  <a:lnTo>
                    <a:pt x="89" y="277"/>
                  </a:lnTo>
                  <a:lnTo>
                    <a:pt x="116" y="293"/>
                  </a:lnTo>
                  <a:lnTo>
                    <a:pt x="164" y="301"/>
                  </a:lnTo>
                  <a:lnTo>
                    <a:pt x="228" y="305"/>
                  </a:lnTo>
                  <a:lnTo>
                    <a:pt x="334" y="293"/>
                  </a:lnTo>
                  <a:lnTo>
                    <a:pt x="432" y="270"/>
                  </a:lnTo>
                  <a:lnTo>
                    <a:pt x="490" y="220"/>
                  </a:lnTo>
                  <a:lnTo>
                    <a:pt x="572" y="13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4" name="Freeform 80"/>
            <p:cNvSpPr>
              <a:spLocks/>
            </p:cNvSpPr>
            <p:nvPr/>
          </p:nvSpPr>
          <p:spPr bwMode="auto">
            <a:xfrm>
              <a:off x="3667" y="3087"/>
              <a:ext cx="20" cy="69"/>
            </a:xfrm>
            <a:custGeom>
              <a:avLst/>
              <a:gdLst>
                <a:gd name="T0" fmla="*/ 12 w 59"/>
                <a:gd name="T1" fmla="*/ 12 h 137"/>
                <a:gd name="T2" fmla="*/ 12 w 59"/>
                <a:gd name="T3" fmla="*/ 32 h 137"/>
                <a:gd name="T4" fmla="*/ 0 w 59"/>
                <a:gd name="T5" fmla="*/ 69 h 137"/>
                <a:gd name="T6" fmla="*/ 19 w 59"/>
                <a:gd name="T7" fmla="*/ 36 h 137"/>
                <a:gd name="T8" fmla="*/ 20 w 59"/>
                <a:gd name="T9" fmla="*/ 22 h 137"/>
                <a:gd name="T10" fmla="*/ 18 w 59"/>
                <a:gd name="T11" fmla="*/ 10 h 137"/>
                <a:gd name="T12" fmla="*/ 6 w 59"/>
                <a:gd name="T13" fmla="*/ 0 h 137"/>
                <a:gd name="T14" fmla="*/ 12 w 59"/>
                <a:gd name="T15" fmla="*/ 12 h 137"/>
                <a:gd name="T16" fmla="*/ 12 w 59"/>
                <a:gd name="T17" fmla="*/ 12 h 137"/>
                <a:gd name="T18" fmla="*/ 12 w 59"/>
                <a:gd name="T19" fmla="*/ 12 h 1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137">
                  <a:moveTo>
                    <a:pt x="35" y="23"/>
                  </a:moveTo>
                  <a:lnTo>
                    <a:pt x="35" y="64"/>
                  </a:lnTo>
                  <a:lnTo>
                    <a:pt x="0" y="137"/>
                  </a:lnTo>
                  <a:lnTo>
                    <a:pt x="55" y="71"/>
                  </a:lnTo>
                  <a:lnTo>
                    <a:pt x="59" y="44"/>
                  </a:lnTo>
                  <a:lnTo>
                    <a:pt x="54" y="19"/>
                  </a:lnTo>
                  <a:lnTo>
                    <a:pt x="17" y="0"/>
                  </a:lnTo>
                  <a:lnTo>
                    <a:pt x="35" y="23"/>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5" name="Freeform 81"/>
            <p:cNvSpPr>
              <a:spLocks/>
            </p:cNvSpPr>
            <p:nvPr/>
          </p:nvSpPr>
          <p:spPr bwMode="auto">
            <a:xfrm>
              <a:off x="3757" y="3084"/>
              <a:ext cx="88" cy="111"/>
            </a:xfrm>
            <a:custGeom>
              <a:avLst/>
              <a:gdLst>
                <a:gd name="T0" fmla="*/ 0 w 265"/>
                <a:gd name="T1" fmla="*/ 17 h 221"/>
                <a:gd name="T2" fmla="*/ 26 w 265"/>
                <a:gd name="T3" fmla="*/ 28 h 221"/>
                <a:gd name="T4" fmla="*/ 42 w 265"/>
                <a:gd name="T5" fmla="*/ 35 h 221"/>
                <a:gd name="T6" fmla="*/ 42 w 265"/>
                <a:gd name="T7" fmla="*/ 27 h 221"/>
                <a:gd name="T8" fmla="*/ 55 w 265"/>
                <a:gd name="T9" fmla="*/ 36 h 221"/>
                <a:gd name="T10" fmla="*/ 59 w 265"/>
                <a:gd name="T11" fmla="*/ 22 h 221"/>
                <a:gd name="T12" fmla="*/ 67 w 265"/>
                <a:gd name="T13" fmla="*/ 42 h 221"/>
                <a:gd name="T14" fmla="*/ 67 w 265"/>
                <a:gd name="T15" fmla="*/ 54 h 221"/>
                <a:gd name="T16" fmla="*/ 64 w 265"/>
                <a:gd name="T17" fmla="*/ 67 h 221"/>
                <a:gd name="T18" fmla="*/ 60 w 265"/>
                <a:gd name="T19" fmla="*/ 82 h 221"/>
                <a:gd name="T20" fmla="*/ 65 w 265"/>
                <a:gd name="T21" fmla="*/ 79 h 221"/>
                <a:gd name="T22" fmla="*/ 64 w 265"/>
                <a:gd name="T23" fmla="*/ 88 h 221"/>
                <a:gd name="T24" fmla="*/ 69 w 265"/>
                <a:gd name="T25" fmla="*/ 94 h 221"/>
                <a:gd name="T26" fmla="*/ 69 w 265"/>
                <a:gd name="T27" fmla="*/ 111 h 221"/>
                <a:gd name="T28" fmla="*/ 79 w 265"/>
                <a:gd name="T29" fmla="*/ 83 h 221"/>
                <a:gd name="T30" fmla="*/ 88 w 265"/>
                <a:gd name="T31" fmla="*/ 63 h 221"/>
                <a:gd name="T32" fmla="*/ 76 w 265"/>
                <a:gd name="T33" fmla="*/ 28 h 221"/>
                <a:gd name="T34" fmla="*/ 48 w 265"/>
                <a:gd name="T35" fmla="*/ 0 h 221"/>
                <a:gd name="T36" fmla="*/ 46 w 265"/>
                <a:gd name="T37" fmla="*/ 18 h 221"/>
                <a:gd name="T38" fmla="*/ 25 w 265"/>
                <a:gd name="T39" fmla="*/ 16 h 221"/>
                <a:gd name="T40" fmla="*/ 19 w 265"/>
                <a:gd name="T41" fmla="*/ 11 h 221"/>
                <a:gd name="T42" fmla="*/ 16 w 265"/>
                <a:gd name="T43" fmla="*/ 21 h 221"/>
                <a:gd name="T44" fmla="*/ 0 w 265"/>
                <a:gd name="T45" fmla="*/ 3 h 221"/>
                <a:gd name="T46" fmla="*/ 0 w 265"/>
                <a:gd name="T47" fmla="*/ 17 h 221"/>
                <a:gd name="T48" fmla="*/ 0 w 265"/>
                <a:gd name="T49" fmla="*/ 17 h 221"/>
                <a:gd name="T50" fmla="*/ 0 w 265"/>
                <a:gd name="T51" fmla="*/ 17 h 2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5" h="221">
                  <a:moveTo>
                    <a:pt x="0" y="33"/>
                  </a:moveTo>
                  <a:lnTo>
                    <a:pt x="78" y="56"/>
                  </a:lnTo>
                  <a:lnTo>
                    <a:pt x="127" y="69"/>
                  </a:lnTo>
                  <a:lnTo>
                    <a:pt x="127" y="53"/>
                  </a:lnTo>
                  <a:lnTo>
                    <a:pt x="167" y="72"/>
                  </a:lnTo>
                  <a:lnTo>
                    <a:pt x="177" y="44"/>
                  </a:lnTo>
                  <a:lnTo>
                    <a:pt x="201" y="83"/>
                  </a:lnTo>
                  <a:lnTo>
                    <a:pt x="201" y="108"/>
                  </a:lnTo>
                  <a:lnTo>
                    <a:pt x="193" y="134"/>
                  </a:lnTo>
                  <a:lnTo>
                    <a:pt x="180" y="163"/>
                  </a:lnTo>
                  <a:lnTo>
                    <a:pt x="195" y="158"/>
                  </a:lnTo>
                  <a:lnTo>
                    <a:pt x="193" y="176"/>
                  </a:lnTo>
                  <a:lnTo>
                    <a:pt x="207" y="188"/>
                  </a:lnTo>
                  <a:lnTo>
                    <a:pt x="207" y="221"/>
                  </a:lnTo>
                  <a:lnTo>
                    <a:pt x="239" y="166"/>
                  </a:lnTo>
                  <a:lnTo>
                    <a:pt x="265" y="125"/>
                  </a:lnTo>
                  <a:lnTo>
                    <a:pt x="229" y="56"/>
                  </a:lnTo>
                  <a:lnTo>
                    <a:pt x="146" y="0"/>
                  </a:lnTo>
                  <a:lnTo>
                    <a:pt x="139" y="35"/>
                  </a:lnTo>
                  <a:lnTo>
                    <a:pt x="74" y="31"/>
                  </a:lnTo>
                  <a:lnTo>
                    <a:pt x="57" y="22"/>
                  </a:lnTo>
                  <a:lnTo>
                    <a:pt x="49" y="42"/>
                  </a:lnTo>
                  <a:lnTo>
                    <a:pt x="0" y="5"/>
                  </a:lnTo>
                  <a:lnTo>
                    <a:pt x="0" y="33"/>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6" name="Freeform 82"/>
            <p:cNvSpPr>
              <a:spLocks/>
            </p:cNvSpPr>
            <p:nvPr/>
          </p:nvSpPr>
          <p:spPr bwMode="auto">
            <a:xfrm>
              <a:off x="3646" y="3019"/>
              <a:ext cx="67" cy="101"/>
            </a:xfrm>
            <a:custGeom>
              <a:avLst/>
              <a:gdLst>
                <a:gd name="T0" fmla="*/ 3 w 202"/>
                <a:gd name="T1" fmla="*/ 42 h 203"/>
                <a:gd name="T2" fmla="*/ 0 w 202"/>
                <a:gd name="T3" fmla="*/ 58 h 203"/>
                <a:gd name="T4" fmla="*/ 8 w 202"/>
                <a:gd name="T5" fmla="*/ 70 h 203"/>
                <a:gd name="T6" fmla="*/ 6 w 202"/>
                <a:gd name="T7" fmla="*/ 81 h 203"/>
                <a:gd name="T8" fmla="*/ 8 w 202"/>
                <a:gd name="T9" fmla="*/ 88 h 203"/>
                <a:gd name="T10" fmla="*/ 0 w 202"/>
                <a:gd name="T11" fmla="*/ 91 h 203"/>
                <a:gd name="T12" fmla="*/ 3 w 202"/>
                <a:gd name="T13" fmla="*/ 94 h 203"/>
                <a:gd name="T14" fmla="*/ 10 w 202"/>
                <a:gd name="T15" fmla="*/ 97 h 203"/>
                <a:gd name="T16" fmla="*/ 14 w 202"/>
                <a:gd name="T17" fmla="*/ 101 h 203"/>
                <a:gd name="T18" fmla="*/ 28 w 202"/>
                <a:gd name="T19" fmla="*/ 101 h 203"/>
                <a:gd name="T20" fmla="*/ 34 w 202"/>
                <a:gd name="T21" fmla="*/ 99 h 203"/>
                <a:gd name="T22" fmla="*/ 28 w 202"/>
                <a:gd name="T23" fmla="*/ 85 h 203"/>
                <a:gd name="T24" fmla="*/ 15 w 202"/>
                <a:gd name="T25" fmla="*/ 82 h 203"/>
                <a:gd name="T26" fmla="*/ 12 w 202"/>
                <a:gd name="T27" fmla="*/ 72 h 203"/>
                <a:gd name="T28" fmla="*/ 29 w 202"/>
                <a:gd name="T29" fmla="*/ 79 h 203"/>
                <a:gd name="T30" fmla="*/ 38 w 202"/>
                <a:gd name="T31" fmla="*/ 89 h 203"/>
                <a:gd name="T32" fmla="*/ 35 w 202"/>
                <a:gd name="T33" fmla="*/ 76 h 203"/>
                <a:gd name="T34" fmla="*/ 28 w 202"/>
                <a:gd name="T35" fmla="*/ 64 h 203"/>
                <a:gd name="T36" fmla="*/ 11 w 202"/>
                <a:gd name="T37" fmla="*/ 50 h 203"/>
                <a:gd name="T38" fmla="*/ 22 w 202"/>
                <a:gd name="T39" fmla="*/ 48 h 203"/>
                <a:gd name="T40" fmla="*/ 48 w 202"/>
                <a:gd name="T41" fmla="*/ 18 h 203"/>
                <a:gd name="T42" fmla="*/ 51 w 202"/>
                <a:gd name="T43" fmla="*/ 29 h 203"/>
                <a:gd name="T44" fmla="*/ 67 w 202"/>
                <a:gd name="T45" fmla="*/ 58 h 203"/>
                <a:gd name="T46" fmla="*/ 66 w 202"/>
                <a:gd name="T47" fmla="*/ 0 h 203"/>
                <a:gd name="T48" fmla="*/ 52 w 202"/>
                <a:gd name="T49" fmla="*/ 2 h 203"/>
                <a:gd name="T50" fmla="*/ 15 w 202"/>
                <a:gd name="T51" fmla="*/ 38 h 203"/>
                <a:gd name="T52" fmla="*/ 3 w 202"/>
                <a:gd name="T53" fmla="*/ 42 h 203"/>
                <a:gd name="T54" fmla="*/ 3 w 202"/>
                <a:gd name="T55" fmla="*/ 42 h 203"/>
                <a:gd name="T56" fmla="*/ 3 w 202"/>
                <a:gd name="T57" fmla="*/ 42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2" h="203">
                  <a:moveTo>
                    <a:pt x="10" y="84"/>
                  </a:moveTo>
                  <a:lnTo>
                    <a:pt x="1" y="117"/>
                  </a:lnTo>
                  <a:lnTo>
                    <a:pt x="24" y="140"/>
                  </a:lnTo>
                  <a:lnTo>
                    <a:pt x="19" y="163"/>
                  </a:lnTo>
                  <a:lnTo>
                    <a:pt x="25" y="177"/>
                  </a:lnTo>
                  <a:lnTo>
                    <a:pt x="0" y="182"/>
                  </a:lnTo>
                  <a:lnTo>
                    <a:pt x="10" y="189"/>
                  </a:lnTo>
                  <a:lnTo>
                    <a:pt x="29" y="194"/>
                  </a:lnTo>
                  <a:lnTo>
                    <a:pt x="42" y="203"/>
                  </a:lnTo>
                  <a:lnTo>
                    <a:pt x="83" y="203"/>
                  </a:lnTo>
                  <a:lnTo>
                    <a:pt x="104" y="198"/>
                  </a:lnTo>
                  <a:lnTo>
                    <a:pt x="83" y="171"/>
                  </a:lnTo>
                  <a:lnTo>
                    <a:pt x="46" y="164"/>
                  </a:lnTo>
                  <a:lnTo>
                    <a:pt x="36" y="144"/>
                  </a:lnTo>
                  <a:lnTo>
                    <a:pt x="87" y="158"/>
                  </a:lnTo>
                  <a:lnTo>
                    <a:pt x="116" y="179"/>
                  </a:lnTo>
                  <a:lnTo>
                    <a:pt x="107" y="152"/>
                  </a:lnTo>
                  <a:lnTo>
                    <a:pt x="83" y="128"/>
                  </a:lnTo>
                  <a:lnTo>
                    <a:pt x="32" y="101"/>
                  </a:lnTo>
                  <a:lnTo>
                    <a:pt x="65" y="96"/>
                  </a:lnTo>
                  <a:lnTo>
                    <a:pt x="146" y="36"/>
                  </a:lnTo>
                  <a:lnTo>
                    <a:pt x="153" y="59"/>
                  </a:lnTo>
                  <a:lnTo>
                    <a:pt x="202" y="117"/>
                  </a:lnTo>
                  <a:lnTo>
                    <a:pt x="199" y="0"/>
                  </a:lnTo>
                  <a:lnTo>
                    <a:pt x="158" y="4"/>
                  </a:lnTo>
                  <a:lnTo>
                    <a:pt x="45" y="76"/>
                  </a:lnTo>
                  <a:lnTo>
                    <a:pt x="10" y="84"/>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7" name="Freeform 83"/>
            <p:cNvSpPr>
              <a:spLocks/>
            </p:cNvSpPr>
            <p:nvPr/>
          </p:nvSpPr>
          <p:spPr bwMode="auto">
            <a:xfrm>
              <a:off x="3649" y="3012"/>
              <a:ext cx="65" cy="95"/>
            </a:xfrm>
            <a:custGeom>
              <a:avLst/>
              <a:gdLst>
                <a:gd name="T0" fmla="*/ 57 w 194"/>
                <a:gd name="T1" fmla="*/ 12 h 191"/>
                <a:gd name="T2" fmla="*/ 43 w 194"/>
                <a:gd name="T3" fmla="*/ 19 h 191"/>
                <a:gd name="T4" fmla="*/ 18 w 194"/>
                <a:gd name="T5" fmla="*/ 49 h 191"/>
                <a:gd name="T6" fmla="*/ 3 w 194"/>
                <a:gd name="T7" fmla="*/ 53 h 191"/>
                <a:gd name="T8" fmla="*/ 8 w 194"/>
                <a:gd name="T9" fmla="*/ 63 h 191"/>
                <a:gd name="T10" fmla="*/ 23 w 194"/>
                <a:gd name="T11" fmla="*/ 78 h 191"/>
                <a:gd name="T12" fmla="*/ 5 w 194"/>
                <a:gd name="T13" fmla="*/ 72 h 191"/>
                <a:gd name="T14" fmla="*/ 8 w 194"/>
                <a:gd name="T15" fmla="*/ 83 h 191"/>
                <a:gd name="T16" fmla="*/ 10 w 194"/>
                <a:gd name="T17" fmla="*/ 95 h 191"/>
                <a:gd name="T18" fmla="*/ 1 w 194"/>
                <a:gd name="T19" fmla="*/ 95 h 191"/>
                <a:gd name="T20" fmla="*/ 4 w 194"/>
                <a:gd name="T21" fmla="*/ 87 h 191"/>
                <a:gd name="T22" fmla="*/ 1 w 194"/>
                <a:gd name="T23" fmla="*/ 65 h 191"/>
                <a:gd name="T24" fmla="*/ 0 w 194"/>
                <a:gd name="T25" fmla="*/ 47 h 191"/>
                <a:gd name="T26" fmla="*/ 15 w 194"/>
                <a:gd name="T27" fmla="*/ 41 h 191"/>
                <a:gd name="T28" fmla="*/ 48 w 194"/>
                <a:gd name="T29" fmla="*/ 8 h 191"/>
                <a:gd name="T30" fmla="*/ 64 w 194"/>
                <a:gd name="T31" fmla="*/ 0 h 191"/>
                <a:gd name="T32" fmla="*/ 65 w 194"/>
                <a:gd name="T33" fmla="*/ 39 h 191"/>
                <a:gd name="T34" fmla="*/ 64 w 194"/>
                <a:gd name="T35" fmla="*/ 61 h 191"/>
                <a:gd name="T36" fmla="*/ 53 w 194"/>
                <a:gd name="T37" fmla="*/ 41 h 191"/>
                <a:gd name="T38" fmla="*/ 49 w 194"/>
                <a:gd name="T39" fmla="*/ 25 h 191"/>
                <a:gd name="T40" fmla="*/ 57 w 194"/>
                <a:gd name="T41" fmla="*/ 12 h 191"/>
                <a:gd name="T42" fmla="*/ 57 w 194"/>
                <a:gd name="T43" fmla="*/ 12 h 191"/>
                <a:gd name="T44" fmla="*/ 57 w 194"/>
                <a:gd name="T45" fmla="*/ 12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 h="191">
                  <a:moveTo>
                    <a:pt x="170" y="24"/>
                  </a:moveTo>
                  <a:lnTo>
                    <a:pt x="129" y="39"/>
                  </a:lnTo>
                  <a:lnTo>
                    <a:pt x="54" y="99"/>
                  </a:lnTo>
                  <a:lnTo>
                    <a:pt x="8" y="106"/>
                  </a:lnTo>
                  <a:lnTo>
                    <a:pt x="25" y="127"/>
                  </a:lnTo>
                  <a:lnTo>
                    <a:pt x="69" y="157"/>
                  </a:lnTo>
                  <a:lnTo>
                    <a:pt x="16" y="144"/>
                  </a:lnTo>
                  <a:lnTo>
                    <a:pt x="25" y="166"/>
                  </a:lnTo>
                  <a:lnTo>
                    <a:pt x="30" y="190"/>
                  </a:lnTo>
                  <a:lnTo>
                    <a:pt x="3" y="191"/>
                  </a:lnTo>
                  <a:lnTo>
                    <a:pt x="11" y="175"/>
                  </a:lnTo>
                  <a:lnTo>
                    <a:pt x="3" y="130"/>
                  </a:lnTo>
                  <a:lnTo>
                    <a:pt x="0" y="95"/>
                  </a:lnTo>
                  <a:lnTo>
                    <a:pt x="45" y="83"/>
                  </a:lnTo>
                  <a:lnTo>
                    <a:pt x="144" y="17"/>
                  </a:lnTo>
                  <a:lnTo>
                    <a:pt x="191" y="0"/>
                  </a:lnTo>
                  <a:lnTo>
                    <a:pt x="194" y="78"/>
                  </a:lnTo>
                  <a:lnTo>
                    <a:pt x="190" y="122"/>
                  </a:lnTo>
                  <a:lnTo>
                    <a:pt x="157" y="83"/>
                  </a:lnTo>
                  <a:lnTo>
                    <a:pt x="146" y="50"/>
                  </a:lnTo>
                  <a:lnTo>
                    <a:pt x="170" y="24"/>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8" name="Freeform 84"/>
            <p:cNvSpPr>
              <a:spLocks/>
            </p:cNvSpPr>
            <p:nvPr/>
          </p:nvSpPr>
          <p:spPr bwMode="auto">
            <a:xfrm>
              <a:off x="3494" y="3276"/>
              <a:ext cx="198" cy="251"/>
            </a:xfrm>
            <a:custGeom>
              <a:avLst/>
              <a:gdLst>
                <a:gd name="T0" fmla="*/ 0 w 595"/>
                <a:gd name="T1" fmla="*/ 183 h 501"/>
                <a:gd name="T2" fmla="*/ 16 w 595"/>
                <a:gd name="T3" fmla="*/ 114 h 501"/>
                <a:gd name="T4" fmla="*/ 22 w 595"/>
                <a:gd name="T5" fmla="*/ 82 h 501"/>
                <a:gd name="T6" fmla="*/ 46 w 595"/>
                <a:gd name="T7" fmla="*/ 56 h 501"/>
                <a:gd name="T8" fmla="*/ 76 w 595"/>
                <a:gd name="T9" fmla="*/ 45 h 501"/>
                <a:gd name="T10" fmla="*/ 118 w 595"/>
                <a:gd name="T11" fmla="*/ 35 h 501"/>
                <a:gd name="T12" fmla="*/ 162 w 595"/>
                <a:gd name="T13" fmla="*/ 19 h 501"/>
                <a:gd name="T14" fmla="*/ 173 w 595"/>
                <a:gd name="T15" fmla="*/ 14 h 501"/>
                <a:gd name="T16" fmla="*/ 198 w 595"/>
                <a:gd name="T17" fmla="*/ 0 h 501"/>
                <a:gd name="T18" fmla="*/ 189 w 595"/>
                <a:gd name="T19" fmla="*/ 21 h 501"/>
                <a:gd name="T20" fmla="*/ 175 w 595"/>
                <a:gd name="T21" fmla="*/ 40 h 501"/>
                <a:gd name="T22" fmla="*/ 163 w 595"/>
                <a:gd name="T23" fmla="*/ 82 h 501"/>
                <a:gd name="T24" fmla="*/ 158 w 595"/>
                <a:gd name="T25" fmla="*/ 150 h 501"/>
                <a:gd name="T26" fmla="*/ 161 w 595"/>
                <a:gd name="T27" fmla="*/ 200 h 501"/>
                <a:gd name="T28" fmla="*/ 150 w 595"/>
                <a:gd name="T29" fmla="*/ 147 h 501"/>
                <a:gd name="T30" fmla="*/ 148 w 595"/>
                <a:gd name="T31" fmla="*/ 87 h 501"/>
                <a:gd name="T32" fmla="*/ 147 w 595"/>
                <a:gd name="T33" fmla="*/ 60 h 501"/>
                <a:gd name="T34" fmla="*/ 120 w 595"/>
                <a:gd name="T35" fmla="*/ 60 h 501"/>
                <a:gd name="T36" fmla="*/ 87 w 595"/>
                <a:gd name="T37" fmla="*/ 60 h 501"/>
                <a:gd name="T38" fmla="*/ 62 w 595"/>
                <a:gd name="T39" fmla="*/ 67 h 501"/>
                <a:gd name="T40" fmla="*/ 36 w 595"/>
                <a:gd name="T41" fmla="*/ 94 h 501"/>
                <a:gd name="T42" fmla="*/ 30 w 595"/>
                <a:gd name="T43" fmla="*/ 163 h 501"/>
                <a:gd name="T44" fmla="*/ 40 w 595"/>
                <a:gd name="T45" fmla="*/ 210 h 501"/>
                <a:gd name="T46" fmla="*/ 64 w 595"/>
                <a:gd name="T47" fmla="*/ 222 h 501"/>
                <a:gd name="T48" fmla="*/ 30 w 595"/>
                <a:gd name="T49" fmla="*/ 251 h 501"/>
                <a:gd name="T50" fmla="*/ 0 w 595"/>
                <a:gd name="T51" fmla="*/ 183 h 501"/>
                <a:gd name="T52" fmla="*/ 0 w 595"/>
                <a:gd name="T53" fmla="*/ 183 h 501"/>
                <a:gd name="T54" fmla="*/ 0 w 595"/>
                <a:gd name="T55" fmla="*/ 183 h 50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5" h="501">
                  <a:moveTo>
                    <a:pt x="0" y="366"/>
                  </a:moveTo>
                  <a:lnTo>
                    <a:pt x="47" y="228"/>
                  </a:lnTo>
                  <a:lnTo>
                    <a:pt x="65" y="163"/>
                  </a:lnTo>
                  <a:lnTo>
                    <a:pt x="139" y="112"/>
                  </a:lnTo>
                  <a:lnTo>
                    <a:pt x="228" y="90"/>
                  </a:lnTo>
                  <a:lnTo>
                    <a:pt x="354" y="70"/>
                  </a:lnTo>
                  <a:lnTo>
                    <a:pt x="487" y="38"/>
                  </a:lnTo>
                  <a:lnTo>
                    <a:pt x="520" y="27"/>
                  </a:lnTo>
                  <a:lnTo>
                    <a:pt x="595" y="0"/>
                  </a:lnTo>
                  <a:lnTo>
                    <a:pt x="569" y="42"/>
                  </a:lnTo>
                  <a:lnTo>
                    <a:pt x="525" y="80"/>
                  </a:lnTo>
                  <a:lnTo>
                    <a:pt x="491" y="163"/>
                  </a:lnTo>
                  <a:lnTo>
                    <a:pt x="476" y="299"/>
                  </a:lnTo>
                  <a:lnTo>
                    <a:pt x="483" y="399"/>
                  </a:lnTo>
                  <a:lnTo>
                    <a:pt x="450" y="293"/>
                  </a:lnTo>
                  <a:lnTo>
                    <a:pt x="446" y="174"/>
                  </a:lnTo>
                  <a:lnTo>
                    <a:pt x="443" y="119"/>
                  </a:lnTo>
                  <a:lnTo>
                    <a:pt x="361" y="119"/>
                  </a:lnTo>
                  <a:lnTo>
                    <a:pt x="262" y="119"/>
                  </a:lnTo>
                  <a:lnTo>
                    <a:pt x="187" y="134"/>
                  </a:lnTo>
                  <a:lnTo>
                    <a:pt x="109" y="188"/>
                  </a:lnTo>
                  <a:lnTo>
                    <a:pt x="91" y="326"/>
                  </a:lnTo>
                  <a:lnTo>
                    <a:pt x="120" y="419"/>
                  </a:lnTo>
                  <a:lnTo>
                    <a:pt x="191" y="444"/>
                  </a:lnTo>
                  <a:lnTo>
                    <a:pt x="91" y="501"/>
                  </a:lnTo>
                  <a:lnTo>
                    <a:pt x="0" y="3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49" name="Freeform 85"/>
            <p:cNvSpPr>
              <a:spLocks/>
            </p:cNvSpPr>
            <p:nvPr/>
          </p:nvSpPr>
          <p:spPr bwMode="auto">
            <a:xfrm>
              <a:off x="3699" y="3257"/>
              <a:ext cx="346" cy="625"/>
            </a:xfrm>
            <a:custGeom>
              <a:avLst/>
              <a:gdLst>
                <a:gd name="T0" fmla="*/ 135 w 1036"/>
                <a:gd name="T1" fmla="*/ 17 h 1248"/>
                <a:gd name="T2" fmla="*/ 156 w 1036"/>
                <a:gd name="T3" fmla="*/ 35 h 1248"/>
                <a:gd name="T4" fmla="*/ 167 w 1036"/>
                <a:gd name="T5" fmla="*/ 43 h 1248"/>
                <a:gd name="T6" fmla="*/ 151 w 1036"/>
                <a:gd name="T7" fmla="*/ 72 h 1248"/>
                <a:gd name="T8" fmla="*/ 100 w 1036"/>
                <a:gd name="T9" fmla="*/ 169 h 1248"/>
                <a:gd name="T10" fmla="*/ 68 w 1036"/>
                <a:gd name="T11" fmla="*/ 219 h 1248"/>
                <a:gd name="T12" fmla="*/ 0 w 1036"/>
                <a:gd name="T13" fmla="*/ 285 h 1248"/>
                <a:gd name="T14" fmla="*/ 74 w 1036"/>
                <a:gd name="T15" fmla="*/ 228 h 1248"/>
                <a:gd name="T16" fmla="*/ 128 w 1036"/>
                <a:gd name="T17" fmla="*/ 158 h 1248"/>
                <a:gd name="T18" fmla="*/ 164 w 1036"/>
                <a:gd name="T19" fmla="*/ 91 h 1248"/>
                <a:gd name="T20" fmla="*/ 177 w 1036"/>
                <a:gd name="T21" fmla="*/ 61 h 1248"/>
                <a:gd name="T22" fmla="*/ 202 w 1036"/>
                <a:gd name="T23" fmla="*/ 70 h 1248"/>
                <a:gd name="T24" fmla="*/ 233 w 1036"/>
                <a:gd name="T25" fmla="*/ 85 h 1248"/>
                <a:gd name="T26" fmla="*/ 265 w 1036"/>
                <a:gd name="T27" fmla="*/ 100 h 1248"/>
                <a:gd name="T28" fmla="*/ 292 w 1036"/>
                <a:gd name="T29" fmla="*/ 121 h 1248"/>
                <a:gd name="T30" fmla="*/ 314 w 1036"/>
                <a:gd name="T31" fmla="*/ 129 h 1248"/>
                <a:gd name="T32" fmla="*/ 334 w 1036"/>
                <a:gd name="T33" fmla="*/ 152 h 1248"/>
                <a:gd name="T34" fmla="*/ 339 w 1036"/>
                <a:gd name="T35" fmla="*/ 193 h 1248"/>
                <a:gd name="T36" fmla="*/ 320 w 1036"/>
                <a:gd name="T37" fmla="*/ 304 h 1248"/>
                <a:gd name="T38" fmla="*/ 275 w 1036"/>
                <a:gd name="T39" fmla="*/ 437 h 1248"/>
                <a:gd name="T40" fmla="*/ 232 w 1036"/>
                <a:gd name="T41" fmla="*/ 523 h 1248"/>
                <a:gd name="T42" fmla="*/ 217 w 1036"/>
                <a:gd name="T43" fmla="*/ 512 h 1248"/>
                <a:gd name="T44" fmla="*/ 220 w 1036"/>
                <a:gd name="T45" fmla="*/ 527 h 1248"/>
                <a:gd name="T46" fmla="*/ 178 w 1036"/>
                <a:gd name="T47" fmla="*/ 593 h 1248"/>
                <a:gd name="T48" fmla="*/ 233 w 1036"/>
                <a:gd name="T49" fmla="*/ 536 h 1248"/>
                <a:gd name="T50" fmla="*/ 272 w 1036"/>
                <a:gd name="T51" fmla="*/ 465 h 1248"/>
                <a:gd name="T52" fmla="*/ 248 w 1036"/>
                <a:gd name="T53" fmla="*/ 564 h 1248"/>
                <a:gd name="T54" fmla="*/ 231 w 1036"/>
                <a:gd name="T55" fmla="*/ 586 h 1248"/>
                <a:gd name="T56" fmla="*/ 206 w 1036"/>
                <a:gd name="T57" fmla="*/ 594 h 1248"/>
                <a:gd name="T58" fmla="*/ 172 w 1036"/>
                <a:gd name="T59" fmla="*/ 625 h 1248"/>
                <a:gd name="T60" fmla="*/ 209 w 1036"/>
                <a:gd name="T61" fmla="*/ 605 h 1248"/>
                <a:gd name="T62" fmla="*/ 233 w 1036"/>
                <a:gd name="T63" fmla="*/ 605 h 1248"/>
                <a:gd name="T64" fmla="*/ 258 w 1036"/>
                <a:gd name="T65" fmla="*/ 580 h 1248"/>
                <a:gd name="T66" fmla="*/ 292 w 1036"/>
                <a:gd name="T67" fmla="*/ 444 h 1248"/>
                <a:gd name="T68" fmla="*/ 298 w 1036"/>
                <a:gd name="T69" fmla="*/ 402 h 1248"/>
                <a:gd name="T70" fmla="*/ 334 w 1036"/>
                <a:gd name="T71" fmla="*/ 276 h 1248"/>
                <a:gd name="T72" fmla="*/ 346 w 1036"/>
                <a:gd name="T73" fmla="*/ 211 h 1248"/>
                <a:gd name="T74" fmla="*/ 346 w 1036"/>
                <a:gd name="T75" fmla="*/ 166 h 1248"/>
                <a:gd name="T76" fmla="*/ 331 w 1036"/>
                <a:gd name="T77" fmla="*/ 132 h 1248"/>
                <a:gd name="T78" fmla="*/ 280 w 1036"/>
                <a:gd name="T79" fmla="*/ 92 h 1248"/>
                <a:gd name="T80" fmla="*/ 213 w 1036"/>
                <a:gd name="T81" fmla="*/ 58 h 1248"/>
                <a:gd name="T82" fmla="*/ 184 w 1036"/>
                <a:gd name="T83" fmla="*/ 40 h 1248"/>
                <a:gd name="T84" fmla="*/ 173 w 1036"/>
                <a:gd name="T85" fmla="*/ 31 h 1248"/>
                <a:gd name="T86" fmla="*/ 160 w 1036"/>
                <a:gd name="T87" fmla="*/ 29 h 1248"/>
                <a:gd name="T88" fmla="*/ 145 w 1036"/>
                <a:gd name="T89" fmla="*/ 16 h 1248"/>
                <a:gd name="T90" fmla="*/ 125 w 1036"/>
                <a:gd name="T91" fmla="*/ 0 h 1248"/>
                <a:gd name="T92" fmla="*/ 118 w 1036"/>
                <a:gd name="T93" fmla="*/ 39 h 1248"/>
                <a:gd name="T94" fmla="*/ 135 w 1036"/>
                <a:gd name="T95" fmla="*/ 17 h 1248"/>
                <a:gd name="T96" fmla="*/ 135 w 1036"/>
                <a:gd name="T97" fmla="*/ 17 h 1248"/>
                <a:gd name="T98" fmla="*/ 135 w 1036"/>
                <a:gd name="T99" fmla="*/ 17 h 12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36" h="1248">
                  <a:moveTo>
                    <a:pt x="404" y="34"/>
                  </a:moveTo>
                  <a:lnTo>
                    <a:pt x="466" y="70"/>
                  </a:lnTo>
                  <a:lnTo>
                    <a:pt x="500" y="85"/>
                  </a:lnTo>
                  <a:lnTo>
                    <a:pt x="451" y="144"/>
                  </a:lnTo>
                  <a:lnTo>
                    <a:pt x="300" y="337"/>
                  </a:lnTo>
                  <a:lnTo>
                    <a:pt x="204" y="437"/>
                  </a:lnTo>
                  <a:lnTo>
                    <a:pt x="0" y="570"/>
                  </a:lnTo>
                  <a:lnTo>
                    <a:pt x="222" y="456"/>
                  </a:lnTo>
                  <a:lnTo>
                    <a:pt x="384" y="315"/>
                  </a:lnTo>
                  <a:lnTo>
                    <a:pt x="492" y="182"/>
                  </a:lnTo>
                  <a:lnTo>
                    <a:pt x="530" y="121"/>
                  </a:lnTo>
                  <a:lnTo>
                    <a:pt x="604" y="139"/>
                  </a:lnTo>
                  <a:lnTo>
                    <a:pt x="698" y="169"/>
                  </a:lnTo>
                  <a:lnTo>
                    <a:pt x="792" y="199"/>
                  </a:lnTo>
                  <a:lnTo>
                    <a:pt x="873" y="242"/>
                  </a:lnTo>
                  <a:lnTo>
                    <a:pt x="939" y="258"/>
                  </a:lnTo>
                  <a:lnTo>
                    <a:pt x="999" y="304"/>
                  </a:lnTo>
                  <a:lnTo>
                    <a:pt x="1014" y="385"/>
                  </a:lnTo>
                  <a:lnTo>
                    <a:pt x="958" y="608"/>
                  </a:lnTo>
                  <a:lnTo>
                    <a:pt x="822" y="872"/>
                  </a:lnTo>
                  <a:lnTo>
                    <a:pt x="696" y="1045"/>
                  </a:lnTo>
                  <a:lnTo>
                    <a:pt x="650" y="1023"/>
                  </a:lnTo>
                  <a:lnTo>
                    <a:pt x="659" y="1053"/>
                  </a:lnTo>
                  <a:lnTo>
                    <a:pt x="533" y="1184"/>
                  </a:lnTo>
                  <a:lnTo>
                    <a:pt x="698" y="1070"/>
                  </a:lnTo>
                  <a:lnTo>
                    <a:pt x="813" y="929"/>
                  </a:lnTo>
                  <a:lnTo>
                    <a:pt x="744" y="1127"/>
                  </a:lnTo>
                  <a:lnTo>
                    <a:pt x="691" y="1170"/>
                  </a:lnTo>
                  <a:lnTo>
                    <a:pt x="618" y="1186"/>
                  </a:lnTo>
                  <a:lnTo>
                    <a:pt x="514" y="1248"/>
                  </a:lnTo>
                  <a:lnTo>
                    <a:pt x="625" y="1208"/>
                  </a:lnTo>
                  <a:lnTo>
                    <a:pt x="698" y="1208"/>
                  </a:lnTo>
                  <a:lnTo>
                    <a:pt x="774" y="1159"/>
                  </a:lnTo>
                  <a:lnTo>
                    <a:pt x="873" y="887"/>
                  </a:lnTo>
                  <a:lnTo>
                    <a:pt x="891" y="803"/>
                  </a:lnTo>
                  <a:lnTo>
                    <a:pt x="999" y="551"/>
                  </a:lnTo>
                  <a:lnTo>
                    <a:pt x="1036" y="421"/>
                  </a:lnTo>
                  <a:lnTo>
                    <a:pt x="1036" y="331"/>
                  </a:lnTo>
                  <a:lnTo>
                    <a:pt x="992" y="263"/>
                  </a:lnTo>
                  <a:lnTo>
                    <a:pt x="839" y="183"/>
                  </a:lnTo>
                  <a:lnTo>
                    <a:pt x="638" y="115"/>
                  </a:lnTo>
                  <a:lnTo>
                    <a:pt x="550" y="80"/>
                  </a:lnTo>
                  <a:lnTo>
                    <a:pt x="517" y="61"/>
                  </a:lnTo>
                  <a:lnTo>
                    <a:pt x="480" y="58"/>
                  </a:lnTo>
                  <a:lnTo>
                    <a:pt x="434" y="32"/>
                  </a:lnTo>
                  <a:lnTo>
                    <a:pt x="374" y="0"/>
                  </a:lnTo>
                  <a:lnTo>
                    <a:pt x="353" y="77"/>
                  </a:lnTo>
                  <a:lnTo>
                    <a:pt x="404"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0" name="Freeform 86"/>
            <p:cNvSpPr>
              <a:spLocks/>
            </p:cNvSpPr>
            <p:nvPr/>
          </p:nvSpPr>
          <p:spPr bwMode="auto">
            <a:xfrm>
              <a:off x="3646" y="3380"/>
              <a:ext cx="122" cy="175"/>
            </a:xfrm>
            <a:custGeom>
              <a:avLst/>
              <a:gdLst>
                <a:gd name="T0" fmla="*/ 0 w 367"/>
                <a:gd name="T1" fmla="*/ 40 h 352"/>
                <a:gd name="T2" fmla="*/ 4 w 367"/>
                <a:gd name="T3" fmla="*/ 98 h 352"/>
                <a:gd name="T4" fmla="*/ 39 w 367"/>
                <a:gd name="T5" fmla="*/ 156 h 352"/>
                <a:gd name="T6" fmla="*/ 47 w 367"/>
                <a:gd name="T7" fmla="*/ 175 h 352"/>
                <a:gd name="T8" fmla="*/ 122 w 367"/>
                <a:gd name="T9" fmla="*/ 108 h 352"/>
                <a:gd name="T10" fmla="*/ 55 w 367"/>
                <a:gd name="T11" fmla="*/ 158 h 352"/>
                <a:gd name="T12" fmla="*/ 19 w 367"/>
                <a:gd name="T13" fmla="*/ 104 h 352"/>
                <a:gd name="T14" fmla="*/ 7 w 367"/>
                <a:gd name="T15" fmla="*/ 66 h 352"/>
                <a:gd name="T16" fmla="*/ 3 w 367"/>
                <a:gd name="T17" fmla="*/ 0 h 352"/>
                <a:gd name="T18" fmla="*/ 0 w 367"/>
                <a:gd name="T19" fmla="*/ 40 h 352"/>
                <a:gd name="T20" fmla="*/ 0 w 367"/>
                <a:gd name="T21" fmla="*/ 40 h 352"/>
                <a:gd name="T22" fmla="*/ 0 w 367"/>
                <a:gd name="T23" fmla="*/ 40 h 3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 h="352">
                  <a:moveTo>
                    <a:pt x="0" y="81"/>
                  </a:moveTo>
                  <a:lnTo>
                    <a:pt x="13" y="197"/>
                  </a:lnTo>
                  <a:lnTo>
                    <a:pt x="116" y="314"/>
                  </a:lnTo>
                  <a:lnTo>
                    <a:pt x="140" y="352"/>
                  </a:lnTo>
                  <a:lnTo>
                    <a:pt x="367" y="217"/>
                  </a:lnTo>
                  <a:lnTo>
                    <a:pt x="166" y="318"/>
                  </a:lnTo>
                  <a:lnTo>
                    <a:pt x="57" y="210"/>
                  </a:lnTo>
                  <a:lnTo>
                    <a:pt x="20" y="132"/>
                  </a:lnTo>
                  <a:lnTo>
                    <a:pt x="10" y="0"/>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1" name="Freeform 87"/>
            <p:cNvSpPr>
              <a:spLocks/>
            </p:cNvSpPr>
            <p:nvPr/>
          </p:nvSpPr>
          <p:spPr bwMode="auto">
            <a:xfrm>
              <a:off x="3699" y="3478"/>
              <a:ext cx="227" cy="296"/>
            </a:xfrm>
            <a:custGeom>
              <a:avLst/>
              <a:gdLst>
                <a:gd name="T0" fmla="*/ 140 w 682"/>
                <a:gd name="T1" fmla="*/ 216 h 593"/>
                <a:gd name="T2" fmla="*/ 130 w 682"/>
                <a:gd name="T3" fmla="*/ 204 h 593"/>
                <a:gd name="T4" fmla="*/ 159 w 682"/>
                <a:gd name="T5" fmla="*/ 154 h 593"/>
                <a:gd name="T6" fmla="*/ 174 w 682"/>
                <a:gd name="T7" fmla="*/ 101 h 593"/>
                <a:gd name="T8" fmla="*/ 185 w 682"/>
                <a:gd name="T9" fmla="*/ 62 h 593"/>
                <a:gd name="T10" fmla="*/ 227 w 682"/>
                <a:gd name="T11" fmla="*/ 0 h 593"/>
                <a:gd name="T12" fmla="*/ 167 w 682"/>
                <a:gd name="T13" fmla="*/ 51 h 593"/>
                <a:gd name="T14" fmla="*/ 145 w 682"/>
                <a:gd name="T15" fmla="*/ 126 h 593"/>
                <a:gd name="T16" fmla="*/ 133 w 682"/>
                <a:gd name="T17" fmla="*/ 165 h 593"/>
                <a:gd name="T18" fmla="*/ 118 w 682"/>
                <a:gd name="T19" fmla="*/ 186 h 593"/>
                <a:gd name="T20" fmla="*/ 83 w 682"/>
                <a:gd name="T21" fmla="*/ 187 h 593"/>
                <a:gd name="T22" fmla="*/ 25 w 682"/>
                <a:gd name="T23" fmla="*/ 127 h 593"/>
                <a:gd name="T24" fmla="*/ 0 w 682"/>
                <a:gd name="T25" fmla="*/ 104 h 593"/>
                <a:gd name="T26" fmla="*/ 5 w 682"/>
                <a:gd name="T27" fmla="*/ 112 h 593"/>
                <a:gd name="T28" fmla="*/ 32 w 682"/>
                <a:gd name="T29" fmla="*/ 142 h 593"/>
                <a:gd name="T30" fmla="*/ 57 w 682"/>
                <a:gd name="T31" fmla="*/ 168 h 593"/>
                <a:gd name="T32" fmla="*/ 105 w 682"/>
                <a:gd name="T33" fmla="*/ 220 h 593"/>
                <a:gd name="T34" fmla="*/ 142 w 682"/>
                <a:gd name="T35" fmla="*/ 259 h 593"/>
                <a:gd name="T36" fmla="*/ 123 w 682"/>
                <a:gd name="T37" fmla="*/ 222 h 593"/>
                <a:gd name="T38" fmla="*/ 172 w 682"/>
                <a:gd name="T39" fmla="*/ 250 h 593"/>
                <a:gd name="T40" fmla="*/ 224 w 682"/>
                <a:gd name="T41" fmla="*/ 296 h 593"/>
                <a:gd name="T42" fmla="*/ 161 w 682"/>
                <a:gd name="T43" fmla="*/ 230 h 593"/>
                <a:gd name="T44" fmla="*/ 140 w 682"/>
                <a:gd name="T45" fmla="*/ 216 h 593"/>
                <a:gd name="T46" fmla="*/ 140 w 682"/>
                <a:gd name="T47" fmla="*/ 216 h 593"/>
                <a:gd name="T48" fmla="*/ 140 w 682"/>
                <a:gd name="T49" fmla="*/ 216 h 5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82" h="593">
                  <a:moveTo>
                    <a:pt x="422" y="433"/>
                  </a:moveTo>
                  <a:lnTo>
                    <a:pt x="392" y="408"/>
                  </a:lnTo>
                  <a:lnTo>
                    <a:pt x="477" y="309"/>
                  </a:lnTo>
                  <a:lnTo>
                    <a:pt x="522" y="202"/>
                  </a:lnTo>
                  <a:lnTo>
                    <a:pt x="556" y="124"/>
                  </a:lnTo>
                  <a:lnTo>
                    <a:pt x="682" y="0"/>
                  </a:lnTo>
                  <a:lnTo>
                    <a:pt x="503" y="102"/>
                  </a:lnTo>
                  <a:lnTo>
                    <a:pt x="436" y="252"/>
                  </a:lnTo>
                  <a:lnTo>
                    <a:pt x="399" y="331"/>
                  </a:lnTo>
                  <a:lnTo>
                    <a:pt x="354" y="373"/>
                  </a:lnTo>
                  <a:lnTo>
                    <a:pt x="248" y="374"/>
                  </a:lnTo>
                  <a:lnTo>
                    <a:pt x="76" y="255"/>
                  </a:lnTo>
                  <a:lnTo>
                    <a:pt x="0" y="208"/>
                  </a:lnTo>
                  <a:lnTo>
                    <a:pt x="15" y="225"/>
                  </a:lnTo>
                  <a:lnTo>
                    <a:pt x="96" y="285"/>
                  </a:lnTo>
                  <a:lnTo>
                    <a:pt x="171" y="336"/>
                  </a:lnTo>
                  <a:lnTo>
                    <a:pt x="314" y="441"/>
                  </a:lnTo>
                  <a:lnTo>
                    <a:pt x="427" y="518"/>
                  </a:lnTo>
                  <a:lnTo>
                    <a:pt x="369" y="445"/>
                  </a:lnTo>
                  <a:lnTo>
                    <a:pt x="517" y="501"/>
                  </a:lnTo>
                  <a:lnTo>
                    <a:pt x="674" y="593"/>
                  </a:lnTo>
                  <a:lnTo>
                    <a:pt x="483" y="460"/>
                  </a:lnTo>
                  <a:lnTo>
                    <a:pt x="422" y="4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2" name="Freeform 88"/>
            <p:cNvSpPr>
              <a:spLocks/>
            </p:cNvSpPr>
            <p:nvPr/>
          </p:nvSpPr>
          <p:spPr bwMode="auto">
            <a:xfrm>
              <a:off x="3447" y="3512"/>
              <a:ext cx="458" cy="381"/>
            </a:xfrm>
            <a:custGeom>
              <a:avLst/>
              <a:gdLst>
                <a:gd name="T0" fmla="*/ 218 w 1372"/>
                <a:gd name="T1" fmla="*/ 144 h 761"/>
                <a:gd name="T2" fmla="*/ 227 w 1372"/>
                <a:gd name="T3" fmla="*/ 161 h 761"/>
                <a:gd name="T4" fmla="*/ 286 w 1372"/>
                <a:gd name="T5" fmla="*/ 260 h 761"/>
                <a:gd name="T6" fmla="*/ 313 w 1372"/>
                <a:gd name="T7" fmla="*/ 296 h 761"/>
                <a:gd name="T8" fmla="*/ 354 w 1372"/>
                <a:gd name="T9" fmla="*/ 333 h 761"/>
                <a:gd name="T10" fmla="*/ 366 w 1372"/>
                <a:gd name="T11" fmla="*/ 353 h 761"/>
                <a:gd name="T12" fmla="*/ 379 w 1372"/>
                <a:gd name="T13" fmla="*/ 363 h 761"/>
                <a:gd name="T14" fmla="*/ 398 w 1372"/>
                <a:gd name="T15" fmla="*/ 358 h 761"/>
                <a:gd name="T16" fmla="*/ 412 w 1372"/>
                <a:gd name="T17" fmla="*/ 351 h 761"/>
                <a:gd name="T18" fmla="*/ 429 w 1372"/>
                <a:gd name="T19" fmla="*/ 336 h 761"/>
                <a:gd name="T20" fmla="*/ 458 w 1372"/>
                <a:gd name="T21" fmla="*/ 301 h 761"/>
                <a:gd name="T22" fmla="*/ 426 w 1372"/>
                <a:gd name="T23" fmla="*/ 358 h 761"/>
                <a:gd name="T24" fmla="*/ 411 w 1372"/>
                <a:gd name="T25" fmla="*/ 371 h 761"/>
                <a:gd name="T26" fmla="*/ 388 w 1372"/>
                <a:gd name="T27" fmla="*/ 381 h 761"/>
                <a:gd name="T28" fmla="*/ 348 w 1372"/>
                <a:gd name="T29" fmla="*/ 381 h 761"/>
                <a:gd name="T30" fmla="*/ 304 w 1372"/>
                <a:gd name="T31" fmla="*/ 380 h 761"/>
                <a:gd name="T32" fmla="*/ 256 w 1372"/>
                <a:gd name="T33" fmla="*/ 369 h 761"/>
                <a:gd name="T34" fmla="*/ 325 w 1372"/>
                <a:gd name="T35" fmla="*/ 369 h 761"/>
                <a:gd name="T36" fmla="*/ 345 w 1372"/>
                <a:gd name="T37" fmla="*/ 362 h 761"/>
                <a:gd name="T38" fmla="*/ 294 w 1372"/>
                <a:gd name="T39" fmla="*/ 311 h 761"/>
                <a:gd name="T40" fmla="*/ 225 w 1372"/>
                <a:gd name="T41" fmla="*/ 235 h 761"/>
                <a:gd name="T42" fmla="*/ 244 w 1372"/>
                <a:gd name="T43" fmla="*/ 284 h 761"/>
                <a:gd name="T44" fmla="*/ 182 w 1372"/>
                <a:gd name="T45" fmla="*/ 200 h 761"/>
                <a:gd name="T46" fmla="*/ 182 w 1372"/>
                <a:gd name="T47" fmla="*/ 238 h 761"/>
                <a:gd name="T48" fmla="*/ 203 w 1372"/>
                <a:gd name="T49" fmla="*/ 281 h 761"/>
                <a:gd name="T50" fmla="*/ 207 w 1372"/>
                <a:gd name="T51" fmla="*/ 311 h 761"/>
                <a:gd name="T52" fmla="*/ 240 w 1372"/>
                <a:gd name="T53" fmla="*/ 361 h 761"/>
                <a:gd name="T54" fmla="*/ 211 w 1372"/>
                <a:gd name="T55" fmla="*/ 340 h 761"/>
                <a:gd name="T56" fmla="*/ 182 w 1372"/>
                <a:gd name="T57" fmla="*/ 318 h 761"/>
                <a:gd name="T58" fmla="*/ 169 w 1372"/>
                <a:gd name="T59" fmla="*/ 294 h 761"/>
                <a:gd name="T60" fmla="*/ 167 w 1372"/>
                <a:gd name="T61" fmla="*/ 262 h 761"/>
                <a:gd name="T62" fmla="*/ 140 w 1372"/>
                <a:gd name="T63" fmla="*/ 224 h 761"/>
                <a:gd name="T64" fmla="*/ 121 w 1372"/>
                <a:gd name="T65" fmla="*/ 197 h 761"/>
                <a:gd name="T66" fmla="*/ 0 w 1372"/>
                <a:gd name="T67" fmla="*/ 283 h 761"/>
                <a:gd name="T68" fmla="*/ 108 w 1372"/>
                <a:gd name="T69" fmla="*/ 195 h 761"/>
                <a:gd name="T70" fmla="*/ 108 w 1372"/>
                <a:gd name="T71" fmla="*/ 164 h 761"/>
                <a:gd name="T72" fmla="*/ 15 w 1372"/>
                <a:gd name="T73" fmla="*/ 0 h 761"/>
                <a:gd name="T74" fmla="*/ 110 w 1372"/>
                <a:gd name="T75" fmla="*/ 157 h 761"/>
                <a:gd name="T76" fmla="*/ 114 w 1372"/>
                <a:gd name="T77" fmla="*/ 186 h 761"/>
                <a:gd name="T78" fmla="*/ 124 w 1372"/>
                <a:gd name="T79" fmla="*/ 182 h 761"/>
                <a:gd name="T80" fmla="*/ 140 w 1372"/>
                <a:gd name="T81" fmla="*/ 172 h 761"/>
                <a:gd name="T82" fmla="*/ 77 w 1372"/>
                <a:gd name="T83" fmla="*/ 44 h 761"/>
                <a:gd name="T84" fmla="*/ 143 w 1372"/>
                <a:gd name="T85" fmla="*/ 165 h 761"/>
                <a:gd name="T86" fmla="*/ 157 w 1372"/>
                <a:gd name="T87" fmla="*/ 156 h 761"/>
                <a:gd name="T88" fmla="*/ 107 w 1372"/>
                <a:gd name="T89" fmla="*/ 78 h 761"/>
                <a:gd name="T90" fmla="*/ 160 w 1372"/>
                <a:gd name="T91" fmla="*/ 153 h 761"/>
                <a:gd name="T92" fmla="*/ 120 w 1372"/>
                <a:gd name="T93" fmla="*/ 100 h 761"/>
                <a:gd name="T94" fmla="*/ 166 w 1372"/>
                <a:gd name="T95" fmla="*/ 101 h 761"/>
                <a:gd name="T96" fmla="*/ 192 w 1372"/>
                <a:gd name="T97" fmla="*/ 98 h 761"/>
                <a:gd name="T98" fmla="*/ 179 w 1372"/>
                <a:gd name="T99" fmla="*/ 106 h 761"/>
                <a:gd name="T100" fmla="*/ 191 w 1372"/>
                <a:gd name="T101" fmla="*/ 119 h 761"/>
                <a:gd name="T102" fmla="*/ 203 w 1372"/>
                <a:gd name="T103" fmla="*/ 127 h 761"/>
                <a:gd name="T104" fmla="*/ 223 w 1372"/>
                <a:gd name="T105" fmla="*/ 122 h 761"/>
                <a:gd name="T106" fmla="*/ 211 w 1372"/>
                <a:gd name="T107" fmla="*/ 130 h 761"/>
                <a:gd name="T108" fmla="*/ 218 w 1372"/>
                <a:gd name="T109" fmla="*/ 144 h 761"/>
                <a:gd name="T110" fmla="*/ 218 w 1372"/>
                <a:gd name="T111" fmla="*/ 144 h 761"/>
                <a:gd name="T112" fmla="*/ 218 w 1372"/>
                <a:gd name="T113" fmla="*/ 144 h 7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2" h="761">
                  <a:moveTo>
                    <a:pt x="654" y="287"/>
                  </a:moveTo>
                  <a:lnTo>
                    <a:pt x="680" y="322"/>
                  </a:lnTo>
                  <a:lnTo>
                    <a:pt x="858" y="519"/>
                  </a:lnTo>
                  <a:lnTo>
                    <a:pt x="937" y="591"/>
                  </a:lnTo>
                  <a:lnTo>
                    <a:pt x="1059" y="665"/>
                  </a:lnTo>
                  <a:lnTo>
                    <a:pt x="1096" y="705"/>
                  </a:lnTo>
                  <a:lnTo>
                    <a:pt x="1134" y="726"/>
                  </a:lnTo>
                  <a:lnTo>
                    <a:pt x="1191" y="716"/>
                  </a:lnTo>
                  <a:lnTo>
                    <a:pt x="1235" y="702"/>
                  </a:lnTo>
                  <a:lnTo>
                    <a:pt x="1286" y="672"/>
                  </a:lnTo>
                  <a:lnTo>
                    <a:pt x="1372" y="602"/>
                  </a:lnTo>
                  <a:lnTo>
                    <a:pt x="1275" y="716"/>
                  </a:lnTo>
                  <a:lnTo>
                    <a:pt x="1232" y="741"/>
                  </a:lnTo>
                  <a:lnTo>
                    <a:pt x="1161" y="761"/>
                  </a:lnTo>
                  <a:lnTo>
                    <a:pt x="1041" y="761"/>
                  </a:lnTo>
                  <a:lnTo>
                    <a:pt x="912" y="760"/>
                  </a:lnTo>
                  <a:lnTo>
                    <a:pt x="766" y="738"/>
                  </a:lnTo>
                  <a:lnTo>
                    <a:pt x="973" y="738"/>
                  </a:lnTo>
                  <a:lnTo>
                    <a:pt x="1034" y="724"/>
                  </a:lnTo>
                  <a:lnTo>
                    <a:pt x="882" y="622"/>
                  </a:lnTo>
                  <a:lnTo>
                    <a:pt x="674" y="469"/>
                  </a:lnTo>
                  <a:lnTo>
                    <a:pt x="731" y="568"/>
                  </a:lnTo>
                  <a:lnTo>
                    <a:pt x="545" y="399"/>
                  </a:lnTo>
                  <a:lnTo>
                    <a:pt x="545" y="476"/>
                  </a:lnTo>
                  <a:lnTo>
                    <a:pt x="609" y="561"/>
                  </a:lnTo>
                  <a:lnTo>
                    <a:pt x="619" y="621"/>
                  </a:lnTo>
                  <a:lnTo>
                    <a:pt x="719" y="721"/>
                  </a:lnTo>
                  <a:lnTo>
                    <a:pt x="633" y="680"/>
                  </a:lnTo>
                  <a:lnTo>
                    <a:pt x="545" y="636"/>
                  </a:lnTo>
                  <a:lnTo>
                    <a:pt x="505" y="587"/>
                  </a:lnTo>
                  <a:lnTo>
                    <a:pt x="500" y="523"/>
                  </a:lnTo>
                  <a:lnTo>
                    <a:pt x="419" y="448"/>
                  </a:lnTo>
                  <a:lnTo>
                    <a:pt x="362" y="393"/>
                  </a:lnTo>
                  <a:lnTo>
                    <a:pt x="0" y="565"/>
                  </a:lnTo>
                  <a:lnTo>
                    <a:pt x="324" y="389"/>
                  </a:lnTo>
                  <a:lnTo>
                    <a:pt x="324" y="328"/>
                  </a:lnTo>
                  <a:lnTo>
                    <a:pt x="46" y="0"/>
                  </a:lnTo>
                  <a:lnTo>
                    <a:pt x="330" y="314"/>
                  </a:lnTo>
                  <a:lnTo>
                    <a:pt x="341" y="372"/>
                  </a:lnTo>
                  <a:lnTo>
                    <a:pt x="372" y="363"/>
                  </a:lnTo>
                  <a:lnTo>
                    <a:pt x="419" y="343"/>
                  </a:lnTo>
                  <a:lnTo>
                    <a:pt x="232" y="87"/>
                  </a:lnTo>
                  <a:lnTo>
                    <a:pt x="429" y="329"/>
                  </a:lnTo>
                  <a:lnTo>
                    <a:pt x="469" y="312"/>
                  </a:lnTo>
                  <a:lnTo>
                    <a:pt x="320" y="155"/>
                  </a:lnTo>
                  <a:lnTo>
                    <a:pt x="480" y="305"/>
                  </a:lnTo>
                  <a:lnTo>
                    <a:pt x="358" y="199"/>
                  </a:lnTo>
                  <a:lnTo>
                    <a:pt x="497" y="202"/>
                  </a:lnTo>
                  <a:lnTo>
                    <a:pt x="576" y="195"/>
                  </a:lnTo>
                  <a:lnTo>
                    <a:pt x="537" y="212"/>
                  </a:lnTo>
                  <a:lnTo>
                    <a:pt x="573" y="238"/>
                  </a:lnTo>
                  <a:lnTo>
                    <a:pt x="609" y="253"/>
                  </a:lnTo>
                  <a:lnTo>
                    <a:pt x="668" y="243"/>
                  </a:lnTo>
                  <a:lnTo>
                    <a:pt x="633" y="260"/>
                  </a:lnTo>
                  <a:lnTo>
                    <a:pt x="654"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3" name="Freeform 89"/>
            <p:cNvSpPr>
              <a:spLocks/>
            </p:cNvSpPr>
            <p:nvPr/>
          </p:nvSpPr>
          <p:spPr bwMode="auto">
            <a:xfrm>
              <a:off x="3265" y="3560"/>
              <a:ext cx="89" cy="134"/>
            </a:xfrm>
            <a:custGeom>
              <a:avLst/>
              <a:gdLst>
                <a:gd name="T0" fmla="*/ 43 w 268"/>
                <a:gd name="T1" fmla="*/ 3 h 270"/>
                <a:gd name="T2" fmla="*/ 24 w 268"/>
                <a:gd name="T3" fmla="*/ 15 h 270"/>
                <a:gd name="T4" fmla="*/ 10 w 268"/>
                <a:gd name="T5" fmla="*/ 22 h 270"/>
                <a:gd name="T6" fmla="*/ 0 w 268"/>
                <a:gd name="T7" fmla="*/ 34 h 270"/>
                <a:gd name="T8" fmla="*/ 0 w 268"/>
                <a:gd name="T9" fmla="*/ 46 h 270"/>
                <a:gd name="T10" fmla="*/ 2 w 268"/>
                <a:gd name="T11" fmla="*/ 58 h 270"/>
                <a:gd name="T12" fmla="*/ 8 w 268"/>
                <a:gd name="T13" fmla="*/ 64 h 270"/>
                <a:gd name="T14" fmla="*/ 7 w 268"/>
                <a:gd name="T15" fmla="*/ 71 h 270"/>
                <a:gd name="T16" fmla="*/ 12 w 268"/>
                <a:gd name="T17" fmla="*/ 82 h 270"/>
                <a:gd name="T18" fmla="*/ 23 w 268"/>
                <a:gd name="T19" fmla="*/ 88 h 270"/>
                <a:gd name="T20" fmla="*/ 25 w 268"/>
                <a:gd name="T21" fmla="*/ 100 h 270"/>
                <a:gd name="T22" fmla="*/ 33 w 268"/>
                <a:gd name="T23" fmla="*/ 107 h 270"/>
                <a:gd name="T24" fmla="*/ 39 w 268"/>
                <a:gd name="T25" fmla="*/ 113 h 270"/>
                <a:gd name="T26" fmla="*/ 51 w 268"/>
                <a:gd name="T27" fmla="*/ 116 h 270"/>
                <a:gd name="T28" fmla="*/ 52 w 268"/>
                <a:gd name="T29" fmla="*/ 130 h 270"/>
                <a:gd name="T30" fmla="*/ 60 w 268"/>
                <a:gd name="T31" fmla="*/ 134 h 270"/>
                <a:gd name="T32" fmla="*/ 56 w 268"/>
                <a:gd name="T33" fmla="*/ 122 h 270"/>
                <a:gd name="T34" fmla="*/ 63 w 268"/>
                <a:gd name="T35" fmla="*/ 104 h 270"/>
                <a:gd name="T36" fmla="*/ 68 w 268"/>
                <a:gd name="T37" fmla="*/ 90 h 270"/>
                <a:gd name="T38" fmla="*/ 75 w 268"/>
                <a:gd name="T39" fmla="*/ 72 h 270"/>
                <a:gd name="T40" fmla="*/ 61 w 268"/>
                <a:gd name="T41" fmla="*/ 91 h 270"/>
                <a:gd name="T42" fmla="*/ 55 w 268"/>
                <a:gd name="T43" fmla="*/ 102 h 270"/>
                <a:gd name="T44" fmla="*/ 45 w 268"/>
                <a:gd name="T45" fmla="*/ 106 h 270"/>
                <a:gd name="T46" fmla="*/ 36 w 268"/>
                <a:gd name="T47" fmla="*/ 95 h 270"/>
                <a:gd name="T48" fmla="*/ 37 w 268"/>
                <a:gd name="T49" fmla="*/ 80 h 270"/>
                <a:gd name="T50" fmla="*/ 51 w 268"/>
                <a:gd name="T51" fmla="*/ 67 h 270"/>
                <a:gd name="T52" fmla="*/ 78 w 268"/>
                <a:gd name="T53" fmla="*/ 38 h 270"/>
                <a:gd name="T54" fmla="*/ 89 w 268"/>
                <a:gd name="T55" fmla="*/ 26 h 270"/>
                <a:gd name="T56" fmla="*/ 76 w 268"/>
                <a:gd name="T57" fmla="*/ 33 h 270"/>
                <a:gd name="T58" fmla="*/ 60 w 268"/>
                <a:gd name="T59" fmla="*/ 48 h 270"/>
                <a:gd name="T60" fmla="*/ 43 w 268"/>
                <a:gd name="T61" fmla="*/ 65 h 270"/>
                <a:gd name="T62" fmla="*/ 39 w 268"/>
                <a:gd name="T63" fmla="*/ 70 h 270"/>
                <a:gd name="T64" fmla="*/ 28 w 268"/>
                <a:gd name="T65" fmla="*/ 74 h 270"/>
                <a:gd name="T66" fmla="*/ 19 w 268"/>
                <a:gd name="T67" fmla="*/ 67 h 270"/>
                <a:gd name="T68" fmla="*/ 16 w 268"/>
                <a:gd name="T69" fmla="*/ 59 h 270"/>
                <a:gd name="T70" fmla="*/ 31 w 268"/>
                <a:gd name="T71" fmla="*/ 39 h 270"/>
                <a:gd name="T72" fmla="*/ 45 w 268"/>
                <a:gd name="T73" fmla="*/ 26 h 270"/>
                <a:gd name="T74" fmla="*/ 33 w 268"/>
                <a:gd name="T75" fmla="*/ 34 h 270"/>
                <a:gd name="T76" fmla="*/ 22 w 268"/>
                <a:gd name="T77" fmla="*/ 43 h 270"/>
                <a:gd name="T78" fmla="*/ 12 w 268"/>
                <a:gd name="T79" fmla="*/ 54 h 270"/>
                <a:gd name="T80" fmla="*/ 7 w 268"/>
                <a:gd name="T81" fmla="*/ 53 h 270"/>
                <a:gd name="T82" fmla="*/ 6 w 268"/>
                <a:gd name="T83" fmla="*/ 43 h 270"/>
                <a:gd name="T84" fmla="*/ 9 w 268"/>
                <a:gd name="T85" fmla="*/ 32 h 270"/>
                <a:gd name="T86" fmla="*/ 18 w 268"/>
                <a:gd name="T87" fmla="*/ 23 h 270"/>
                <a:gd name="T88" fmla="*/ 43 w 268"/>
                <a:gd name="T89" fmla="*/ 8 h 270"/>
                <a:gd name="T90" fmla="*/ 55 w 268"/>
                <a:gd name="T91" fmla="*/ 5 h 270"/>
                <a:gd name="T92" fmla="*/ 67 w 268"/>
                <a:gd name="T93" fmla="*/ 5 h 270"/>
                <a:gd name="T94" fmla="*/ 55 w 268"/>
                <a:gd name="T95" fmla="*/ 0 h 270"/>
                <a:gd name="T96" fmla="*/ 43 w 268"/>
                <a:gd name="T97" fmla="*/ 3 h 270"/>
                <a:gd name="T98" fmla="*/ 43 w 268"/>
                <a:gd name="T99" fmla="*/ 3 h 270"/>
                <a:gd name="T100" fmla="*/ 43 w 268"/>
                <a:gd name="T101" fmla="*/ 3 h 2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8" h="270">
                  <a:moveTo>
                    <a:pt x="130" y="6"/>
                  </a:moveTo>
                  <a:lnTo>
                    <a:pt x="71" y="30"/>
                  </a:lnTo>
                  <a:lnTo>
                    <a:pt x="31" y="45"/>
                  </a:lnTo>
                  <a:lnTo>
                    <a:pt x="0" y="69"/>
                  </a:lnTo>
                  <a:lnTo>
                    <a:pt x="0" y="93"/>
                  </a:lnTo>
                  <a:lnTo>
                    <a:pt x="7" y="116"/>
                  </a:lnTo>
                  <a:lnTo>
                    <a:pt x="24" y="128"/>
                  </a:lnTo>
                  <a:lnTo>
                    <a:pt x="21" y="144"/>
                  </a:lnTo>
                  <a:lnTo>
                    <a:pt x="37" y="166"/>
                  </a:lnTo>
                  <a:lnTo>
                    <a:pt x="68" y="178"/>
                  </a:lnTo>
                  <a:lnTo>
                    <a:pt x="76" y="201"/>
                  </a:lnTo>
                  <a:lnTo>
                    <a:pt x="98" y="216"/>
                  </a:lnTo>
                  <a:lnTo>
                    <a:pt x="116" y="228"/>
                  </a:lnTo>
                  <a:lnTo>
                    <a:pt x="153" y="234"/>
                  </a:lnTo>
                  <a:lnTo>
                    <a:pt x="157" y="261"/>
                  </a:lnTo>
                  <a:lnTo>
                    <a:pt x="180" y="270"/>
                  </a:lnTo>
                  <a:lnTo>
                    <a:pt x="170" y="245"/>
                  </a:lnTo>
                  <a:lnTo>
                    <a:pt x="190" y="209"/>
                  </a:lnTo>
                  <a:lnTo>
                    <a:pt x="204" y="182"/>
                  </a:lnTo>
                  <a:lnTo>
                    <a:pt x="226" y="145"/>
                  </a:lnTo>
                  <a:lnTo>
                    <a:pt x="184" y="184"/>
                  </a:lnTo>
                  <a:lnTo>
                    <a:pt x="167" y="205"/>
                  </a:lnTo>
                  <a:lnTo>
                    <a:pt x="134" y="213"/>
                  </a:lnTo>
                  <a:lnTo>
                    <a:pt x="107" y="191"/>
                  </a:lnTo>
                  <a:lnTo>
                    <a:pt x="110" y="162"/>
                  </a:lnTo>
                  <a:lnTo>
                    <a:pt x="153" y="135"/>
                  </a:lnTo>
                  <a:lnTo>
                    <a:pt x="234" y="77"/>
                  </a:lnTo>
                  <a:lnTo>
                    <a:pt x="268" y="52"/>
                  </a:lnTo>
                  <a:lnTo>
                    <a:pt x="228" y="66"/>
                  </a:lnTo>
                  <a:lnTo>
                    <a:pt x="181" y="97"/>
                  </a:lnTo>
                  <a:lnTo>
                    <a:pt x="130" y="130"/>
                  </a:lnTo>
                  <a:lnTo>
                    <a:pt x="116" y="142"/>
                  </a:lnTo>
                  <a:lnTo>
                    <a:pt x="83" y="149"/>
                  </a:lnTo>
                  <a:lnTo>
                    <a:pt x="56" y="135"/>
                  </a:lnTo>
                  <a:lnTo>
                    <a:pt x="48" y="118"/>
                  </a:lnTo>
                  <a:lnTo>
                    <a:pt x="93" y="79"/>
                  </a:lnTo>
                  <a:lnTo>
                    <a:pt x="137" y="52"/>
                  </a:lnTo>
                  <a:lnTo>
                    <a:pt x="98" y="69"/>
                  </a:lnTo>
                  <a:lnTo>
                    <a:pt x="66" y="86"/>
                  </a:lnTo>
                  <a:lnTo>
                    <a:pt x="37" y="108"/>
                  </a:lnTo>
                  <a:lnTo>
                    <a:pt x="20" y="106"/>
                  </a:lnTo>
                  <a:lnTo>
                    <a:pt x="17" y="86"/>
                  </a:lnTo>
                  <a:lnTo>
                    <a:pt x="27" y="64"/>
                  </a:lnTo>
                  <a:lnTo>
                    <a:pt x="54" y="47"/>
                  </a:lnTo>
                  <a:lnTo>
                    <a:pt x="130" y="16"/>
                  </a:lnTo>
                  <a:lnTo>
                    <a:pt x="167" y="10"/>
                  </a:lnTo>
                  <a:lnTo>
                    <a:pt x="201" y="10"/>
                  </a:lnTo>
                  <a:lnTo>
                    <a:pt x="167" y="0"/>
                  </a:lnTo>
                  <a:lnTo>
                    <a:pt x="1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4" name="Freeform 90"/>
            <p:cNvSpPr>
              <a:spLocks/>
            </p:cNvSpPr>
            <p:nvPr/>
          </p:nvSpPr>
          <p:spPr bwMode="auto">
            <a:xfrm>
              <a:off x="3330" y="3582"/>
              <a:ext cx="146" cy="217"/>
            </a:xfrm>
            <a:custGeom>
              <a:avLst/>
              <a:gdLst>
                <a:gd name="T0" fmla="*/ 33 w 439"/>
                <a:gd name="T1" fmla="*/ 13 h 433"/>
                <a:gd name="T2" fmla="*/ 27 w 439"/>
                <a:gd name="T3" fmla="*/ 26 h 433"/>
                <a:gd name="T4" fmla="*/ 19 w 439"/>
                <a:gd name="T5" fmla="*/ 39 h 433"/>
                <a:gd name="T6" fmla="*/ 0 w 439"/>
                <a:gd name="T7" fmla="*/ 66 h 433"/>
                <a:gd name="T8" fmla="*/ 21 w 439"/>
                <a:gd name="T9" fmla="*/ 47 h 433"/>
                <a:gd name="T10" fmla="*/ 26 w 439"/>
                <a:gd name="T11" fmla="*/ 48 h 433"/>
                <a:gd name="T12" fmla="*/ 26 w 439"/>
                <a:gd name="T13" fmla="*/ 68 h 433"/>
                <a:gd name="T14" fmla="*/ 18 w 439"/>
                <a:gd name="T15" fmla="*/ 90 h 433"/>
                <a:gd name="T16" fmla="*/ 13 w 439"/>
                <a:gd name="T17" fmla="*/ 103 h 433"/>
                <a:gd name="T18" fmla="*/ 26 w 439"/>
                <a:gd name="T19" fmla="*/ 100 h 433"/>
                <a:gd name="T20" fmla="*/ 111 w 439"/>
                <a:gd name="T21" fmla="*/ 217 h 433"/>
                <a:gd name="T22" fmla="*/ 146 w 439"/>
                <a:gd name="T23" fmla="*/ 192 h 433"/>
                <a:gd name="T24" fmla="*/ 115 w 439"/>
                <a:gd name="T25" fmla="*/ 210 h 433"/>
                <a:gd name="T26" fmla="*/ 24 w 439"/>
                <a:gd name="T27" fmla="*/ 88 h 433"/>
                <a:gd name="T28" fmla="*/ 30 w 439"/>
                <a:gd name="T29" fmla="*/ 72 h 433"/>
                <a:gd name="T30" fmla="*/ 31 w 439"/>
                <a:gd name="T31" fmla="*/ 54 h 433"/>
                <a:gd name="T32" fmla="*/ 30 w 439"/>
                <a:gd name="T33" fmla="*/ 45 h 433"/>
                <a:gd name="T34" fmla="*/ 24 w 439"/>
                <a:gd name="T35" fmla="*/ 39 h 433"/>
                <a:gd name="T36" fmla="*/ 35 w 439"/>
                <a:gd name="T37" fmla="*/ 22 h 433"/>
                <a:gd name="T38" fmla="*/ 35 w 439"/>
                <a:gd name="T39" fmla="*/ 8 h 433"/>
                <a:gd name="T40" fmla="*/ 31 w 439"/>
                <a:gd name="T41" fmla="*/ 0 h 433"/>
                <a:gd name="T42" fmla="*/ 20 w 439"/>
                <a:gd name="T43" fmla="*/ 6 h 433"/>
                <a:gd name="T44" fmla="*/ 29 w 439"/>
                <a:gd name="T45" fmla="*/ 5 h 433"/>
                <a:gd name="T46" fmla="*/ 33 w 439"/>
                <a:gd name="T47" fmla="*/ 13 h 433"/>
                <a:gd name="T48" fmla="*/ 33 w 439"/>
                <a:gd name="T49" fmla="*/ 13 h 433"/>
                <a:gd name="T50" fmla="*/ 33 w 439"/>
                <a:gd name="T51" fmla="*/ 13 h 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9" h="433">
                  <a:moveTo>
                    <a:pt x="98" y="25"/>
                  </a:moveTo>
                  <a:lnTo>
                    <a:pt x="80" y="52"/>
                  </a:lnTo>
                  <a:lnTo>
                    <a:pt x="56" y="77"/>
                  </a:lnTo>
                  <a:lnTo>
                    <a:pt x="0" y="132"/>
                  </a:lnTo>
                  <a:lnTo>
                    <a:pt x="63" y="94"/>
                  </a:lnTo>
                  <a:lnTo>
                    <a:pt x="78" y="95"/>
                  </a:lnTo>
                  <a:lnTo>
                    <a:pt x="77" y="136"/>
                  </a:lnTo>
                  <a:lnTo>
                    <a:pt x="53" y="180"/>
                  </a:lnTo>
                  <a:lnTo>
                    <a:pt x="40" y="205"/>
                  </a:lnTo>
                  <a:lnTo>
                    <a:pt x="78" y="199"/>
                  </a:lnTo>
                  <a:lnTo>
                    <a:pt x="333" y="433"/>
                  </a:lnTo>
                  <a:lnTo>
                    <a:pt x="439" y="384"/>
                  </a:lnTo>
                  <a:lnTo>
                    <a:pt x="346" y="420"/>
                  </a:lnTo>
                  <a:lnTo>
                    <a:pt x="73" y="175"/>
                  </a:lnTo>
                  <a:lnTo>
                    <a:pt x="90" y="144"/>
                  </a:lnTo>
                  <a:lnTo>
                    <a:pt x="92" y="107"/>
                  </a:lnTo>
                  <a:lnTo>
                    <a:pt x="90" y="90"/>
                  </a:lnTo>
                  <a:lnTo>
                    <a:pt x="73" y="77"/>
                  </a:lnTo>
                  <a:lnTo>
                    <a:pt x="105" y="43"/>
                  </a:lnTo>
                  <a:lnTo>
                    <a:pt x="105" y="16"/>
                  </a:lnTo>
                  <a:lnTo>
                    <a:pt x="92" y="0"/>
                  </a:lnTo>
                  <a:lnTo>
                    <a:pt x="60" y="12"/>
                  </a:lnTo>
                  <a:lnTo>
                    <a:pt x="88" y="9"/>
                  </a:lnTo>
                  <a:lnTo>
                    <a:pt x="9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5" name="Freeform 91"/>
            <p:cNvSpPr>
              <a:spLocks/>
            </p:cNvSpPr>
            <p:nvPr/>
          </p:nvSpPr>
          <p:spPr bwMode="auto">
            <a:xfrm>
              <a:off x="3318" y="3683"/>
              <a:ext cx="54" cy="19"/>
            </a:xfrm>
            <a:custGeom>
              <a:avLst/>
              <a:gdLst>
                <a:gd name="T0" fmla="*/ 0 w 160"/>
                <a:gd name="T1" fmla="*/ 5 h 37"/>
                <a:gd name="T2" fmla="*/ 11 w 160"/>
                <a:gd name="T3" fmla="*/ 13 h 37"/>
                <a:gd name="T4" fmla="*/ 25 w 160"/>
                <a:gd name="T5" fmla="*/ 8 h 37"/>
                <a:gd name="T6" fmla="*/ 35 w 160"/>
                <a:gd name="T7" fmla="*/ 10 h 37"/>
                <a:gd name="T8" fmla="*/ 43 w 160"/>
                <a:gd name="T9" fmla="*/ 0 h 37"/>
                <a:gd name="T10" fmla="*/ 54 w 160"/>
                <a:gd name="T11" fmla="*/ 16 h 37"/>
                <a:gd name="T12" fmla="*/ 37 w 160"/>
                <a:gd name="T13" fmla="*/ 17 h 37"/>
                <a:gd name="T14" fmla="*/ 10 w 160"/>
                <a:gd name="T15" fmla="*/ 19 h 37"/>
                <a:gd name="T16" fmla="*/ 2 w 160"/>
                <a:gd name="T17" fmla="*/ 12 h 37"/>
                <a:gd name="T18" fmla="*/ 0 w 160"/>
                <a:gd name="T19" fmla="*/ 5 h 37"/>
                <a:gd name="T20" fmla="*/ 0 w 160"/>
                <a:gd name="T21" fmla="*/ 5 h 37"/>
                <a:gd name="T22" fmla="*/ 0 w 160"/>
                <a:gd name="T23" fmla="*/ 5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37">
                  <a:moveTo>
                    <a:pt x="0" y="9"/>
                  </a:moveTo>
                  <a:lnTo>
                    <a:pt x="32" y="26"/>
                  </a:lnTo>
                  <a:lnTo>
                    <a:pt x="75" y="16"/>
                  </a:lnTo>
                  <a:lnTo>
                    <a:pt x="105" y="20"/>
                  </a:lnTo>
                  <a:lnTo>
                    <a:pt x="127" y="0"/>
                  </a:lnTo>
                  <a:lnTo>
                    <a:pt x="160" y="31"/>
                  </a:lnTo>
                  <a:lnTo>
                    <a:pt x="110" y="34"/>
                  </a:lnTo>
                  <a:lnTo>
                    <a:pt x="31" y="37"/>
                  </a:lnTo>
                  <a:lnTo>
                    <a:pt x="7" y="23"/>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6" name="Freeform 92"/>
            <p:cNvSpPr>
              <a:spLocks/>
            </p:cNvSpPr>
            <p:nvPr/>
          </p:nvSpPr>
          <p:spPr bwMode="auto">
            <a:xfrm>
              <a:off x="3286" y="3570"/>
              <a:ext cx="71" cy="35"/>
            </a:xfrm>
            <a:custGeom>
              <a:avLst/>
              <a:gdLst>
                <a:gd name="T0" fmla="*/ 0 w 213"/>
                <a:gd name="T1" fmla="*/ 35 h 70"/>
                <a:gd name="T2" fmla="*/ 34 w 213"/>
                <a:gd name="T3" fmla="*/ 5 h 70"/>
                <a:gd name="T4" fmla="*/ 44 w 213"/>
                <a:gd name="T5" fmla="*/ 1 h 70"/>
                <a:gd name="T6" fmla="*/ 63 w 213"/>
                <a:gd name="T7" fmla="*/ 0 h 70"/>
                <a:gd name="T8" fmla="*/ 68 w 213"/>
                <a:gd name="T9" fmla="*/ 4 h 70"/>
                <a:gd name="T10" fmla="*/ 71 w 213"/>
                <a:gd name="T11" fmla="*/ 12 h 70"/>
                <a:gd name="T12" fmla="*/ 61 w 213"/>
                <a:gd name="T13" fmla="*/ 22 h 70"/>
                <a:gd name="T14" fmla="*/ 65 w 213"/>
                <a:gd name="T15" fmla="*/ 12 h 70"/>
                <a:gd name="T16" fmla="*/ 61 w 213"/>
                <a:gd name="T17" fmla="*/ 4 h 70"/>
                <a:gd name="T18" fmla="*/ 41 w 213"/>
                <a:gd name="T19" fmla="*/ 6 h 70"/>
                <a:gd name="T20" fmla="*/ 30 w 213"/>
                <a:gd name="T21" fmla="*/ 13 h 70"/>
                <a:gd name="T22" fmla="*/ 0 w 213"/>
                <a:gd name="T23" fmla="*/ 35 h 70"/>
                <a:gd name="T24" fmla="*/ 0 w 213"/>
                <a:gd name="T25" fmla="*/ 35 h 70"/>
                <a:gd name="T26" fmla="*/ 0 w 213"/>
                <a:gd name="T27" fmla="*/ 35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70">
                  <a:moveTo>
                    <a:pt x="0" y="70"/>
                  </a:moveTo>
                  <a:lnTo>
                    <a:pt x="103" y="9"/>
                  </a:lnTo>
                  <a:lnTo>
                    <a:pt x="133" y="2"/>
                  </a:lnTo>
                  <a:lnTo>
                    <a:pt x="189" y="0"/>
                  </a:lnTo>
                  <a:lnTo>
                    <a:pt x="204" y="7"/>
                  </a:lnTo>
                  <a:lnTo>
                    <a:pt x="213" y="24"/>
                  </a:lnTo>
                  <a:lnTo>
                    <a:pt x="182" y="43"/>
                  </a:lnTo>
                  <a:lnTo>
                    <a:pt x="194" y="24"/>
                  </a:lnTo>
                  <a:lnTo>
                    <a:pt x="184" y="7"/>
                  </a:lnTo>
                  <a:lnTo>
                    <a:pt x="123" y="11"/>
                  </a:lnTo>
                  <a:lnTo>
                    <a:pt x="90" y="26"/>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7" name="Freeform 93"/>
            <p:cNvSpPr>
              <a:spLocks/>
            </p:cNvSpPr>
            <p:nvPr/>
          </p:nvSpPr>
          <p:spPr bwMode="auto">
            <a:xfrm>
              <a:off x="3319" y="3561"/>
              <a:ext cx="16" cy="12"/>
            </a:xfrm>
            <a:custGeom>
              <a:avLst/>
              <a:gdLst>
                <a:gd name="T0" fmla="*/ 0 w 48"/>
                <a:gd name="T1" fmla="*/ 0 h 24"/>
                <a:gd name="T2" fmla="*/ 9 w 48"/>
                <a:gd name="T3" fmla="*/ 4 h 24"/>
                <a:gd name="T4" fmla="*/ 7 w 48"/>
                <a:gd name="T5" fmla="*/ 12 h 24"/>
                <a:gd name="T6" fmla="*/ 16 w 48"/>
                <a:gd name="T7" fmla="*/ 9 h 24"/>
                <a:gd name="T8" fmla="*/ 13 w 48"/>
                <a:gd name="T9" fmla="*/ 4 h 24"/>
                <a:gd name="T10" fmla="*/ 7 w 48"/>
                <a:gd name="T11" fmla="*/ 0 h 24"/>
                <a:gd name="T12" fmla="*/ 0 w 48"/>
                <a:gd name="T13" fmla="*/ 0 h 24"/>
                <a:gd name="T14" fmla="*/ 0 w 48"/>
                <a:gd name="T15" fmla="*/ 0 h 24"/>
                <a:gd name="T16" fmla="*/ 0 w 48"/>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24">
                  <a:moveTo>
                    <a:pt x="0" y="0"/>
                  </a:moveTo>
                  <a:lnTo>
                    <a:pt x="26" y="7"/>
                  </a:lnTo>
                  <a:lnTo>
                    <a:pt x="20" y="24"/>
                  </a:lnTo>
                  <a:lnTo>
                    <a:pt x="48" y="18"/>
                  </a:lnTo>
                  <a:lnTo>
                    <a:pt x="40" y="7"/>
                  </a:lnTo>
                  <a:lnTo>
                    <a:pt x="2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8" name="Freeform 94"/>
            <p:cNvSpPr>
              <a:spLocks/>
            </p:cNvSpPr>
            <p:nvPr/>
          </p:nvSpPr>
          <p:spPr bwMode="auto">
            <a:xfrm>
              <a:off x="3506" y="3511"/>
              <a:ext cx="120" cy="80"/>
            </a:xfrm>
            <a:custGeom>
              <a:avLst/>
              <a:gdLst>
                <a:gd name="T0" fmla="*/ 0 w 362"/>
                <a:gd name="T1" fmla="*/ 37 h 158"/>
                <a:gd name="T2" fmla="*/ 9 w 362"/>
                <a:gd name="T3" fmla="*/ 45 h 158"/>
                <a:gd name="T4" fmla="*/ 20 w 362"/>
                <a:gd name="T5" fmla="*/ 42 h 158"/>
                <a:gd name="T6" fmla="*/ 41 w 362"/>
                <a:gd name="T7" fmla="*/ 27 h 158"/>
                <a:gd name="T8" fmla="*/ 59 w 362"/>
                <a:gd name="T9" fmla="*/ 9 h 158"/>
                <a:gd name="T10" fmla="*/ 70 w 362"/>
                <a:gd name="T11" fmla="*/ 3 h 158"/>
                <a:gd name="T12" fmla="*/ 87 w 362"/>
                <a:gd name="T13" fmla="*/ 0 h 158"/>
                <a:gd name="T14" fmla="*/ 120 w 362"/>
                <a:gd name="T15" fmla="*/ 2 h 158"/>
                <a:gd name="T16" fmla="*/ 74 w 362"/>
                <a:gd name="T17" fmla="*/ 6 h 158"/>
                <a:gd name="T18" fmla="*/ 64 w 362"/>
                <a:gd name="T19" fmla="*/ 12 h 158"/>
                <a:gd name="T20" fmla="*/ 46 w 362"/>
                <a:gd name="T21" fmla="*/ 27 h 158"/>
                <a:gd name="T22" fmla="*/ 32 w 362"/>
                <a:gd name="T23" fmla="*/ 42 h 158"/>
                <a:gd name="T24" fmla="*/ 32 w 362"/>
                <a:gd name="T25" fmla="*/ 59 h 158"/>
                <a:gd name="T26" fmla="*/ 35 w 362"/>
                <a:gd name="T27" fmla="*/ 71 h 158"/>
                <a:gd name="T28" fmla="*/ 38 w 362"/>
                <a:gd name="T29" fmla="*/ 80 h 158"/>
                <a:gd name="T30" fmla="*/ 29 w 362"/>
                <a:gd name="T31" fmla="*/ 70 h 158"/>
                <a:gd name="T32" fmla="*/ 27 w 362"/>
                <a:gd name="T33" fmla="*/ 60 h 158"/>
                <a:gd name="T34" fmla="*/ 29 w 362"/>
                <a:gd name="T35" fmla="*/ 44 h 158"/>
                <a:gd name="T36" fmla="*/ 11 w 362"/>
                <a:gd name="T37" fmla="*/ 50 h 158"/>
                <a:gd name="T38" fmla="*/ 3 w 362"/>
                <a:gd name="T39" fmla="*/ 47 h 158"/>
                <a:gd name="T40" fmla="*/ 0 w 362"/>
                <a:gd name="T41" fmla="*/ 37 h 158"/>
                <a:gd name="T42" fmla="*/ 0 w 362"/>
                <a:gd name="T43" fmla="*/ 37 h 158"/>
                <a:gd name="T44" fmla="*/ 0 w 362"/>
                <a:gd name="T45" fmla="*/ 37 h 1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2" h="158">
                  <a:moveTo>
                    <a:pt x="0" y="74"/>
                  </a:moveTo>
                  <a:lnTo>
                    <a:pt x="26" y="89"/>
                  </a:lnTo>
                  <a:lnTo>
                    <a:pt x="60" y="83"/>
                  </a:lnTo>
                  <a:lnTo>
                    <a:pt x="124" y="53"/>
                  </a:lnTo>
                  <a:lnTo>
                    <a:pt x="177" y="18"/>
                  </a:lnTo>
                  <a:lnTo>
                    <a:pt x="211" y="5"/>
                  </a:lnTo>
                  <a:lnTo>
                    <a:pt x="261" y="0"/>
                  </a:lnTo>
                  <a:lnTo>
                    <a:pt x="362" y="4"/>
                  </a:lnTo>
                  <a:lnTo>
                    <a:pt x="224" y="12"/>
                  </a:lnTo>
                  <a:lnTo>
                    <a:pt x="192" y="24"/>
                  </a:lnTo>
                  <a:lnTo>
                    <a:pt x="138" y="54"/>
                  </a:lnTo>
                  <a:lnTo>
                    <a:pt x="98" y="82"/>
                  </a:lnTo>
                  <a:lnTo>
                    <a:pt x="97" y="117"/>
                  </a:lnTo>
                  <a:lnTo>
                    <a:pt x="107" y="141"/>
                  </a:lnTo>
                  <a:lnTo>
                    <a:pt x="116" y="158"/>
                  </a:lnTo>
                  <a:lnTo>
                    <a:pt x="88" y="139"/>
                  </a:lnTo>
                  <a:lnTo>
                    <a:pt x="81" y="119"/>
                  </a:lnTo>
                  <a:lnTo>
                    <a:pt x="87" y="87"/>
                  </a:lnTo>
                  <a:lnTo>
                    <a:pt x="34" y="99"/>
                  </a:lnTo>
                  <a:lnTo>
                    <a:pt x="9" y="9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59" name="Freeform 95"/>
            <p:cNvSpPr>
              <a:spLocks/>
            </p:cNvSpPr>
            <p:nvPr/>
          </p:nvSpPr>
          <p:spPr bwMode="auto">
            <a:xfrm>
              <a:off x="3524" y="3540"/>
              <a:ext cx="110" cy="141"/>
            </a:xfrm>
            <a:custGeom>
              <a:avLst/>
              <a:gdLst>
                <a:gd name="T0" fmla="*/ 64 w 328"/>
                <a:gd name="T1" fmla="*/ 75 h 282"/>
                <a:gd name="T2" fmla="*/ 59 w 328"/>
                <a:gd name="T3" fmla="*/ 62 h 282"/>
                <a:gd name="T4" fmla="*/ 60 w 328"/>
                <a:gd name="T5" fmla="*/ 52 h 282"/>
                <a:gd name="T6" fmla="*/ 77 w 328"/>
                <a:gd name="T7" fmla="*/ 43 h 282"/>
                <a:gd name="T8" fmla="*/ 89 w 328"/>
                <a:gd name="T9" fmla="*/ 41 h 282"/>
                <a:gd name="T10" fmla="*/ 110 w 328"/>
                <a:gd name="T11" fmla="*/ 39 h 282"/>
                <a:gd name="T12" fmla="*/ 91 w 328"/>
                <a:gd name="T13" fmla="*/ 35 h 282"/>
                <a:gd name="T14" fmla="*/ 73 w 328"/>
                <a:gd name="T15" fmla="*/ 37 h 282"/>
                <a:gd name="T16" fmla="*/ 61 w 328"/>
                <a:gd name="T17" fmla="*/ 43 h 282"/>
                <a:gd name="T18" fmla="*/ 52 w 328"/>
                <a:gd name="T19" fmla="*/ 50 h 282"/>
                <a:gd name="T20" fmla="*/ 50 w 328"/>
                <a:gd name="T21" fmla="*/ 65 h 282"/>
                <a:gd name="T22" fmla="*/ 37 w 328"/>
                <a:gd name="T23" fmla="*/ 54 h 282"/>
                <a:gd name="T24" fmla="*/ 35 w 328"/>
                <a:gd name="T25" fmla="*/ 41 h 282"/>
                <a:gd name="T26" fmla="*/ 37 w 328"/>
                <a:gd name="T27" fmla="*/ 26 h 282"/>
                <a:gd name="T28" fmla="*/ 46 w 328"/>
                <a:gd name="T29" fmla="*/ 19 h 282"/>
                <a:gd name="T30" fmla="*/ 59 w 328"/>
                <a:gd name="T31" fmla="*/ 8 h 282"/>
                <a:gd name="T32" fmla="*/ 92 w 328"/>
                <a:gd name="T33" fmla="*/ 5 h 282"/>
                <a:gd name="T34" fmla="*/ 108 w 328"/>
                <a:gd name="T35" fmla="*/ 6 h 282"/>
                <a:gd name="T36" fmla="*/ 98 w 328"/>
                <a:gd name="T37" fmla="*/ 1 h 282"/>
                <a:gd name="T38" fmla="*/ 86 w 328"/>
                <a:gd name="T39" fmla="*/ 0 h 282"/>
                <a:gd name="T40" fmla="*/ 54 w 328"/>
                <a:gd name="T41" fmla="*/ 5 h 282"/>
                <a:gd name="T42" fmla="*/ 33 w 328"/>
                <a:gd name="T43" fmla="*/ 23 h 282"/>
                <a:gd name="T44" fmla="*/ 24 w 328"/>
                <a:gd name="T45" fmla="*/ 36 h 282"/>
                <a:gd name="T46" fmla="*/ 19 w 328"/>
                <a:gd name="T47" fmla="*/ 43 h 282"/>
                <a:gd name="T48" fmla="*/ 3 w 328"/>
                <a:gd name="T49" fmla="*/ 14 h 282"/>
                <a:gd name="T50" fmla="*/ 0 w 328"/>
                <a:gd name="T51" fmla="*/ 16 h 282"/>
                <a:gd name="T52" fmla="*/ 25 w 328"/>
                <a:gd name="T53" fmla="*/ 69 h 282"/>
                <a:gd name="T54" fmla="*/ 23 w 328"/>
                <a:gd name="T55" fmla="*/ 53 h 282"/>
                <a:gd name="T56" fmla="*/ 29 w 328"/>
                <a:gd name="T57" fmla="*/ 43 h 282"/>
                <a:gd name="T58" fmla="*/ 34 w 328"/>
                <a:gd name="T59" fmla="*/ 59 h 282"/>
                <a:gd name="T60" fmla="*/ 90 w 328"/>
                <a:gd name="T61" fmla="*/ 141 h 282"/>
                <a:gd name="T62" fmla="*/ 64 w 328"/>
                <a:gd name="T63" fmla="*/ 75 h 282"/>
                <a:gd name="T64" fmla="*/ 64 w 328"/>
                <a:gd name="T65" fmla="*/ 75 h 282"/>
                <a:gd name="T66" fmla="*/ 64 w 328"/>
                <a:gd name="T67" fmla="*/ 75 h 2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8" h="282">
                  <a:moveTo>
                    <a:pt x="191" y="150"/>
                  </a:moveTo>
                  <a:lnTo>
                    <a:pt x="177" y="123"/>
                  </a:lnTo>
                  <a:lnTo>
                    <a:pt x="178" y="104"/>
                  </a:lnTo>
                  <a:lnTo>
                    <a:pt x="229" y="86"/>
                  </a:lnTo>
                  <a:lnTo>
                    <a:pt x="264" y="81"/>
                  </a:lnTo>
                  <a:lnTo>
                    <a:pt x="328" y="78"/>
                  </a:lnTo>
                  <a:lnTo>
                    <a:pt x="272" y="70"/>
                  </a:lnTo>
                  <a:lnTo>
                    <a:pt x="218" y="73"/>
                  </a:lnTo>
                  <a:lnTo>
                    <a:pt x="182" y="85"/>
                  </a:lnTo>
                  <a:lnTo>
                    <a:pt x="155" y="99"/>
                  </a:lnTo>
                  <a:lnTo>
                    <a:pt x="148" y="129"/>
                  </a:lnTo>
                  <a:lnTo>
                    <a:pt x="109" y="108"/>
                  </a:lnTo>
                  <a:lnTo>
                    <a:pt x="104" y="81"/>
                  </a:lnTo>
                  <a:lnTo>
                    <a:pt x="109" y="52"/>
                  </a:lnTo>
                  <a:lnTo>
                    <a:pt x="138" y="38"/>
                  </a:lnTo>
                  <a:lnTo>
                    <a:pt x="175" y="15"/>
                  </a:lnTo>
                  <a:lnTo>
                    <a:pt x="274" y="9"/>
                  </a:lnTo>
                  <a:lnTo>
                    <a:pt x="321" y="12"/>
                  </a:lnTo>
                  <a:lnTo>
                    <a:pt x="291" y="2"/>
                  </a:lnTo>
                  <a:lnTo>
                    <a:pt x="257" y="0"/>
                  </a:lnTo>
                  <a:lnTo>
                    <a:pt x="161" y="9"/>
                  </a:lnTo>
                  <a:lnTo>
                    <a:pt x="99" y="46"/>
                  </a:lnTo>
                  <a:lnTo>
                    <a:pt x="72" y="71"/>
                  </a:lnTo>
                  <a:lnTo>
                    <a:pt x="56" y="86"/>
                  </a:lnTo>
                  <a:lnTo>
                    <a:pt x="9" y="28"/>
                  </a:lnTo>
                  <a:lnTo>
                    <a:pt x="0" y="31"/>
                  </a:lnTo>
                  <a:lnTo>
                    <a:pt x="75" y="138"/>
                  </a:lnTo>
                  <a:lnTo>
                    <a:pt x="68" y="106"/>
                  </a:lnTo>
                  <a:lnTo>
                    <a:pt x="87" y="86"/>
                  </a:lnTo>
                  <a:lnTo>
                    <a:pt x="102" y="117"/>
                  </a:lnTo>
                  <a:lnTo>
                    <a:pt x="267" y="282"/>
                  </a:lnTo>
                  <a:lnTo>
                    <a:pt x="191"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0" name="Freeform 96"/>
            <p:cNvSpPr>
              <a:spLocks/>
            </p:cNvSpPr>
            <p:nvPr/>
          </p:nvSpPr>
          <p:spPr bwMode="auto">
            <a:xfrm>
              <a:off x="3783" y="3347"/>
              <a:ext cx="66" cy="30"/>
            </a:xfrm>
            <a:custGeom>
              <a:avLst/>
              <a:gdLst>
                <a:gd name="T0" fmla="*/ 43 w 198"/>
                <a:gd name="T1" fmla="*/ 17 h 60"/>
                <a:gd name="T2" fmla="*/ 25 w 198"/>
                <a:gd name="T3" fmla="*/ 17 h 60"/>
                <a:gd name="T4" fmla="*/ 0 w 198"/>
                <a:gd name="T5" fmla="*/ 10 h 60"/>
                <a:gd name="T6" fmla="*/ 44 w 198"/>
                <a:gd name="T7" fmla="*/ 7 h 60"/>
                <a:gd name="T8" fmla="*/ 66 w 198"/>
                <a:gd name="T9" fmla="*/ 0 h 60"/>
                <a:gd name="T10" fmla="*/ 50 w 198"/>
                <a:gd name="T11" fmla="*/ 30 h 60"/>
                <a:gd name="T12" fmla="*/ 43 w 198"/>
                <a:gd name="T13" fmla="*/ 17 h 60"/>
                <a:gd name="T14" fmla="*/ 43 w 198"/>
                <a:gd name="T15" fmla="*/ 17 h 60"/>
                <a:gd name="T16" fmla="*/ 43 w 198"/>
                <a:gd name="T17" fmla="*/ 1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60">
                  <a:moveTo>
                    <a:pt x="129" y="33"/>
                  </a:moveTo>
                  <a:lnTo>
                    <a:pt x="75" y="34"/>
                  </a:lnTo>
                  <a:lnTo>
                    <a:pt x="0" y="19"/>
                  </a:lnTo>
                  <a:lnTo>
                    <a:pt x="132" y="14"/>
                  </a:lnTo>
                  <a:lnTo>
                    <a:pt x="198" y="0"/>
                  </a:lnTo>
                  <a:lnTo>
                    <a:pt x="151" y="60"/>
                  </a:lnTo>
                  <a:lnTo>
                    <a:pt x="129"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1" name="Freeform 97"/>
            <p:cNvSpPr>
              <a:spLocks/>
            </p:cNvSpPr>
            <p:nvPr/>
          </p:nvSpPr>
          <p:spPr bwMode="auto">
            <a:xfrm>
              <a:off x="3653" y="3299"/>
              <a:ext cx="50" cy="57"/>
            </a:xfrm>
            <a:custGeom>
              <a:avLst/>
              <a:gdLst>
                <a:gd name="T0" fmla="*/ 2 w 150"/>
                <a:gd name="T1" fmla="*/ 44 h 114"/>
                <a:gd name="T2" fmla="*/ 0 w 150"/>
                <a:gd name="T3" fmla="*/ 57 h 114"/>
                <a:gd name="T4" fmla="*/ 10 w 150"/>
                <a:gd name="T5" fmla="*/ 53 h 114"/>
                <a:gd name="T6" fmla="*/ 21 w 150"/>
                <a:gd name="T7" fmla="*/ 52 h 114"/>
                <a:gd name="T8" fmla="*/ 50 w 150"/>
                <a:gd name="T9" fmla="*/ 53 h 114"/>
                <a:gd name="T10" fmla="*/ 18 w 150"/>
                <a:gd name="T11" fmla="*/ 44 h 114"/>
                <a:gd name="T12" fmla="*/ 15 w 150"/>
                <a:gd name="T13" fmla="*/ 30 h 114"/>
                <a:gd name="T14" fmla="*/ 18 w 150"/>
                <a:gd name="T15" fmla="*/ 0 h 114"/>
                <a:gd name="T16" fmla="*/ 4 w 150"/>
                <a:gd name="T17" fmla="*/ 19 h 114"/>
                <a:gd name="T18" fmla="*/ 2 w 150"/>
                <a:gd name="T19" fmla="*/ 44 h 114"/>
                <a:gd name="T20" fmla="*/ 2 w 150"/>
                <a:gd name="T21" fmla="*/ 44 h 114"/>
                <a:gd name="T22" fmla="*/ 2 w 150"/>
                <a:gd name="T23" fmla="*/ 44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0" h="114">
                  <a:moveTo>
                    <a:pt x="7" y="87"/>
                  </a:moveTo>
                  <a:lnTo>
                    <a:pt x="0" y="114"/>
                  </a:lnTo>
                  <a:lnTo>
                    <a:pt x="30" y="106"/>
                  </a:lnTo>
                  <a:lnTo>
                    <a:pt x="64" y="104"/>
                  </a:lnTo>
                  <a:lnTo>
                    <a:pt x="150" y="106"/>
                  </a:lnTo>
                  <a:lnTo>
                    <a:pt x="54" y="87"/>
                  </a:lnTo>
                  <a:lnTo>
                    <a:pt x="44" y="60"/>
                  </a:lnTo>
                  <a:lnTo>
                    <a:pt x="54" y="0"/>
                  </a:lnTo>
                  <a:lnTo>
                    <a:pt x="13" y="38"/>
                  </a:lnTo>
                  <a:lnTo>
                    <a:pt x="7"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2" name="Freeform 98"/>
            <p:cNvSpPr>
              <a:spLocks/>
            </p:cNvSpPr>
            <p:nvPr/>
          </p:nvSpPr>
          <p:spPr bwMode="auto">
            <a:xfrm>
              <a:off x="3666" y="3224"/>
              <a:ext cx="147" cy="95"/>
            </a:xfrm>
            <a:custGeom>
              <a:avLst/>
              <a:gdLst>
                <a:gd name="T0" fmla="*/ 0 w 441"/>
                <a:gd name="T1" fmla="*/ 36 h 192"/>
                <a:gd name="T2" fmla="*/ 8 w 441"/>
                <a:gd name="T3" fmla="*/ 40 h 192"/>
                <a:gd name="T4" fmla="*/ 20 w 441"/>
                <a:gd name="T5" fmla="*/ 49 h 192"/>
                <a:gd name="T6" fmla="*/ 17 w 441"/>
                <a:gd name="T7" fmla="*/ 76 h 192"/>
                <a:gd name="T8" fmla="*/ 27 w 441"/>
                <a:gd name="T9" fmla="*/ 95 h 192"/>
                <a:gd name="T10" fmla="*/ 23 w 441"/>
                <a:gd name="T11" fmla="*/ 69 h 192"/>
                <a:gd name="T12" fmla="*/ 25 w 441"/>
                <a:gd name="T13" fmla="*/ 48 h 192"/>
                <a:gd name="T14" fmla="*/ 51 w 441"/>
                <a:gd name="T15" fmla="*/ 51 h 192"/>
                <a:gd name="T16" fmla="*/ 78 w 441"/>
                <a:gd name="T17" fmla="*/ 51 h 192"/>
                <a:gd name="T18" fmla="*/ 111 w 441"/>
                <a:gd name="T19" fmla="*/ 44 h 192"/>
                <a:gd name="T20" fmla="*/ 126 w 441"/>
                <a:gd name="T21" fmla="*/ 29 h 192"/>
                <a:gd name="T22" fmla="*/ 147 w 441"/>
                <a:gd name="T23" fmla="*/ 0 h 192"/>
                <a:gd name="T24" fmla="*/ 122 w 441"/>
                <a:gd name="T25" fmla="*/ 29 h 192"/>
                <a:gd name="T26" fmla="*/ 101 w 441"/>
                <a:gd name="T27" fmla="*/ 39 h 192"/>
                <a:gd name="T28" fmla="*/ 70 w 441"/>
                <a:gd name="T29" fmla="*/ 42 h 192"/>
                <a:gd name="T30" fmla="*/ 53 w 441"/>
                <a:gd name="T31" fmla="*/ 46 h 192"/>
                <a:gd name="T32" fmla="*/ 32 w 441"/>
                <a:gd name="T33" fmla="*/ 46 h 192"/>
                <a:gd name="T34" fmla="*/ 15 w 441"/>
                <a:gd name="T35" fmla="*/ 40 h 192"/>
                <a:gd name="T36" fmla="*/ 0 w 441"/>
                <a:gd name="T37" fmla="*/ 36 h 192"/>
                <a:gd name="T38" fmla="*/ 0 w 441"/>
                <a:gd name="T39" fmla="*/ 36 h 192"/>
                <a:gd name="T40" fmla="*/ 0 w 441"/>
                <a:gd name="T41" fmla="*/ 36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1" h="192">
                  <a:moveTo>
                    <a:pt x="0" y="73"/>
                  </a:moveTo>
                  <a:lnTo>
                    <a:pt x="24" y="81"/>
                  </a:lnTo>
                  <a:lnTo>
                    <a:pt x="59" y="100"/>
                  </a:lnTo>
                  <a:lnTo>
                    <a:pt x="52" y="154"/>
                  </a:lnTo>
                  <a:lnTo>
                    <a:pt x="80" y="192"/>
                  </a:lnTo>
                  <a:lnTo>
                    <a:pt x="70" y="140"/>
                  </a:lnTo>
                  <a:lnTo>
                    <a:pt x="76" y="96"/>
                  </a:lnTo>
                  <a:lnTo>
                    <a:pt x="154" y="103"/>
                  </a:lnTo>
                  <a:lnTo>
                    <a:pt x="233" y="103"/>
                  </a:lnTo>
                  <a:lnTo>
                    <a:pt x="334" y="88"/>
                  </a:lnTo>
                  <a:lnTo>
                    <a:pt x="378" y="59"/>
                  </a:lnTo>
                  <a:lnTo>
                    <a:pt x="441" y="0"/>
                  </a:lnTo>
                  <a:lnTo>
                    <a:pt x="366" y="58"/>
                  </a:lnTo>
                  <a:lnTo>
                    <a:pt x="303" y="78"/>
                  </a:lnTo>
                  <a:lnTo>
                    <a:pt x="209" y="85"/>
                  </a:lnTo>
                  <a:lnTo>
                    <a:pt x="160" y="92"/>
                  </a:lnTo>
                  <a:lnTo>
                    <a:pt x="96" y="92"/>
                  </a:lnTo>
                  <a:lnTo>
                    <a:pt x="46" y="81"/>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3" name="Freeform 99"/>
            <p:cNvSpPr>
              <a:spLocks/>
            </p:cNvSpPr>
            <p:nvPr/>
          </p:nvSpPr>
          <p:spPr bwMode="auto">
            <a:xfrm>
              <a:off x="3783" y="3175"/>
              <a:ext cx="51" cy="98"/>
            </a:xfrm>
            <a:custGeom>
              <a:avLst/>
              <a:gdLst>
                <a:gd name="T0" fmla="*/ 47 w 153"/>
                <a:gd name="T1" fmla="*/ 19 h 197"/>
                <a:gd name="T2" fmla="*/ 46 w 153"/>
                <a:gd name="T3" fmla="*/ 48 h 197"/>
                <a:gd name="T4" fmla="*/ 51 w 153"/>
                <a:gd name="T5" fmla="*/ 54 h 197"/>
                <a:gd name="T6" fmla="*/ 50 w 153"/>
                <a:gd name="T7" fmla="*/ 98 h 197"/>
                <a:gd name="T8" fmla="*/ 40 w 153"/>
                <a:gd name="T9" fmla="*/ 90 h 197"/>
                <a:gd name="T10" fmla="*/ 40 w 153"/>
                <a:gd name="T11" fmla="*/ 36 h 197"/>
                <a:gd name="T12" fmla="*/ 34 w 153"/>
                <a:gd name="T13" fmla="*/ 50 h 197"/>
                <a:gd name="T14" fmla="*/ 18 w 153"/>
                <a:gd name="T15" fmla="*/ 70 h 197"/>
                <a:gd name="T16" fmla="*/ 0 w 153"/>
                <a:gd name="T17" fmla="*/ 85 h 197"/>
                <a:gd name="T18" fmla="*/ 26 w 153"/>
                <a:gd name="T19" fmla="*/ 48 h 197"/>
                <a:gd name="T20" fmla="*/ 42 w 153"/>
                <a:gd name="T21" fmla="*/ 19 h 197"/>
                <a:gd name="T22" fmla="*/ 47 w 153"/>
                <a:gd name="T23" fmla="*/ 0 h 197"/>
                <a:gd name="T24" fmla="*/ 47 w 153"/>
                <a:gd name="T25" fmla="*/ 19 h 197"/>
                <a:gd name="T26" fmla="*/ 47 w 153"/>
                <a:gd name="T27" fmla="*/ 19 h 197"/>
                <a:gd name="T28" fmla="*/ 47 w 153"/>
                <a:gd name="T29" fmla="*/ 19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3" h="197">
                  <a:moveTo>
                    <a:pt x="141" y="39"/>
                  </a:moveTo>
                  <a:lnTo>
                    <a:pt x="139" y="96"/>
                  </a:lnTo>
                  <a:lnTo>
                    <a:pt x="153" y="108"/>
                  </a:lnTo>
                  <a:lnTo>
                    <a:pt x="151" y="197"/>
                  </a:lnTo>
                  <a:lnTo>
                    <a:pt x="119" y="181"/>
                  </a:lnTo>
                  <a:lnTo>
                    <a:pt x="120" y="73"/>
                  </a:lnTo>
                  <a:lnTo>
                    <a:pt x="102" y="100"/>
                  </a:lnTo>
                  <a:lnTo>
                    <a:pt x="55" y="141"/>
                  </a:lnTo>
                  <a:lnTo>
                    <a:pt x="0" y="171"/>
                  </a:lnTo>
                  <a:lnTo>
                    <a:pt x="79" y="97"/>
                  </a:lnTo>
                  <a:lnTo>
                    <a:pt x="127" y="39"/>
                  </a:lnTo>
                  <a:lnTo>
                    <a:pt x="140" y="0"/>
                  </a:lnTo>
                  <a:lnTo>
                    <a:pt x="141"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4" name="Freeform 100"/>
            <p:cNvSpPr>
              <a:spLocks/>
            </p:cNvSpPr>
            <p:nvPr/>
          </p:nvSpPr>
          <p:spPr bwMode="auto">
            <a:xfrm>
              <a:off x="3638" y="3112"/>
              <a:ext cx="40" cy="152"/>
            </a:xfrm>
            <a:custGeom>
              <a:avLst/>
              <a:gdLst>
                <a:gd name="T0" fmla="*/ 40 w 119"/>
                <a:gd name="T1" fmla="*/ 152 h 305"/>
                <a:gd name="T2" fmla="*/ 28 w 119"/>
                <a:gd name="T3" fmla="*/ 143 h 305"/>
                <a:gd name="T4" fmla="*/ 25 w 119"/>
                <a:gd name="T5" fmla="*/ 132 h 305"/>
                <a:gd name="T6" fmla="*/ 22 w 119"/>
                <a:gd name="T7" fmla="*/ 116 h 305"/>
                <a:gd name="T8" fmla="*/ 11 w 119"/>
                <a:gd name="T9" fmla="*/ 94 h 305"/>
                <a:gd name="T10" fmla="*/ 8 w 119"/>
                <a:gd name="T11" fmla="*/ 74 h 305"/>
                <a:gd name="T12" fmla="*/ 4 w 119"/>
                <a:gd name="T13" fmla="*/ 35 h 305"/>
                <a:gd name="T14" fmla="*/ 5 w 119"/>
                <a:gd name="T15" fmla="*/ 17 h 305"/>
                <a:gd name="T16" fmla="*/ 9 w 119"/>
                <a:gd name="T17" fmla="*/ 0 h 305"/>
                <a:gd name="T18" fmla="*/ 1 w 119"/>
                <a:gd name="T19" fmla="*/ 20 h 305"/>
                <a:gd name="T20" fmla="*/ 0 w 119"/>
                <a:gd name="T21" fmla="*/ 43 h 305"/>
                <a:gd name="T22" fmla="*/ 6 w 119"/>
                <a:gd name="T23" fmla="*/ 76 h 305"/>
                <a:gd name="T24" fmla="*/ 9 w 119"/>
                <a:gd name="T25" fmla="*/ 95 h 305"/>
                <a:gd name="T26" fmla="*/ 19 w 119"/>
                <a:gd name="T27" fmla="*/ 119 h 305"/>
                <a:gd name="T28" fmla="*/ 23 w 119"/>
                <a:gd name="T29" fmla="*/ 138 h 305"/>
                <a:gd name="T30" fmla="*/ 28 w 119"/>
                <a:gd name="T31" fmla="*/ 148 h 305"/>
                <a:gd name="T32" fmla="*/ 40 w 119"/>
                <a:gd name="T33" fmla="*/ 152 h 305"/>
                <a:gd name="T34" fmla="*/ 40 w 119"/>
                <a:gd name="T35" fmla="*/ 152 h 305"/>
                <a:gd name="T36" fmla="*/ 40 w 119"/>
                <a:gd name="T37" fmla="*/ 152 h 3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9" h="305">
                  <a:moveTo>
                    <a:pt x="119" y="305"/>
                  </a:moveTo>
                  <a:lnTo>
                    <a:pt x="84" y="287"/>
                  </a:lnTo>
                  <a:lnTo>
                    <a:pt x="75" y="264"/>
                  </a:lnTo>
                  <a:lnTo>
                    <a:pt x="66" y="233"/>
                  </a:lnTo>
                  <a:lnTo>
                    <a:pt x="32" y="189"/>
                  </a:lnTo>
                  <a:lnTo>
                    <a:pt x="24" y="149"/>
                  </a:lnTo>
                  <a:lnTo>
                    <a:pt x="13" y="71"/>
                  </a:lnTo>
                  <a:lnTo>
                    <a:pt x="16" y="34"/>
                  </a:lnTo>
                  <a:lnTo>
                    <a:pt x="27" y="0"/>
                  </a:lnTo>
                  <a:lnTo>
                    <a:pt x="3" y="41"/>
                  </a:lnTo>
                  <a:lnTo>
                    <a:pt x="0" y="87"/>
                  </a:lnTo>
                  <a:lnTo>
                    <a:pt x="17" y="152"/>
                  </a:lnTo>
                  <a:lnTo>
                    <a:pt x="27" y="190"/>
                  </a:lnTo>
                  <a:lnTo>
                    <a:pt x="57" y="239"/>
                  </a:lnTo>
                  <a:lnTo>
                    <a:pt x="67" y="276"/>
                  </a:lnTo>
                  <a:lnTo>
                    <a:pt x="83" y="297"/>
                  </a:lnTo>
                  <a:lnTo>
                    <a:pt x="119"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5" name="Freeform 101"/>
            <p:cNvSpPr>
              <a:spLocks/>
            </p:cNvSpPr>
            <p:nvPr/>
          </p:nvSpPr>
          <p:spPr bwMode="auto">
            <a:xfrm>
              <a:off x="3652" y="3184"/>
              <a:ext cx="73" cy="40"/>
            </a:xfrm>
            <a:custGeom>
              <a:avLst/>
              <a:gdLst>
                <a:gd name="T0" fmla="*/ 12 w 220"/>
                <a:gd name="T1" fmla="*/ 27 h 81"/>
                <a:gd name="T2" fmla="*/ 18 w 220"/>
                <a:gd name="T3" fmla="*/ 35 h 81"/>
                <a:gd name="T4" fmla="*/ 30 w 220"/>
                <a:gd name="T5" fmla="*/ 39 h 81"/>
                <a:gd name="T6" fmla="*/ 41 w 220"/>
                <a:gd name="T7" fmla="*/ 40 h 81"/>
                <a:gd name="T8" fmla="*/ 51 w 220"/>
                <a:gd name="T9" fmla="*/ 36 h 81"/>
                <a:gd name="T10" fmla="*/ 65 w 220"/>
                <a:gd name="T11" fmla="*/ 36 h 81"/>
                <a:gd name="T12" fmla="*/ 73 w 220"/>
                <a:gd name="T13" fmla="*/ 32 h 81"/>
                <a:gd name="T14" fmla="*/ 56 w 220"/>
                <a:gd name="T15" fmla="*/ 32 h 81"/>
                <a:gd name="T16" fmla="*/ 45 w 220"/>
                <a:gd name="T17" fmla="*/ 25 h 81"/>
                <a:gd name="T18" fmla="*/ 34 w 220"/>
                <a:gd name="T19" fmla="*/ 20 h 81"/>
                <a:gd name="T20" fmla="*/ 24 w 220"/>
                <a:gd name="T21" fmla="*/ 20 h 81"/>
                <a:gd name="T22" fmla="*/ 34 w 220"/>
                <a:gd name="T23" fmla="*/ 25 h 81"/>
                <a:gd name="T24" fmla="*/ 47 w 220"/>
                <a:gd name="T25" fmla="*/ 30 h 81"/>
                <a:gd name="T26" fmla="*/ 42 w 220"/>
                <a:gd name="T27" fmla="*/ 34 h 81"/>
                <a:gd name="T28" fmla="*/ 37 w 220"/>
                <a:gd name="T29" fmla="*/ 37 h 81"/>
                <a:gd name="T30" fmla="*/ 27 w 220"/>
                <a:gd name="T31" fmla="*/ 37 h 81"/>
                <a:gd name="T32" fmla="*/ 27 w 220"/>
                <a:gd name="T33" fmla="*/ 32 h 81"/>
                <a:gd name="T34" fmla="*/ 22 w 220"/>
                <a:gd name="T35" fmla="*/ 31 h 81"/>
                <a:gd name="T36" fmla="*/ 16 w 220"/>
                <a:gd name="T37" fmla="*/ 26 h 81"/>
                <a:gd name="T38" fmla="*/ 16 w 220"/>
                <a:gd name="T39" fmla="*/ 23 h 81"/>
                <a:gd name="T40" fmla="*/ 23 w 220"/>
                <a:gd name="T41" fmla="*/ 23 h 81"/>
                <a:gd name="T42" fmla="*/ 20 w 220"/>
                <a:gd name="T43" fmla="*/ 14 h 81"/>
                <a:gd name="T44" fmla="*/ 12 w 220"/>
                <a:gd name="T45" fmla="*/ 10 h 81"/>
                <a:gd name="T46" fmla="*/ 7 w 220"/>
                <a:gd name="T47" fmla="*/ 8 h 81"/>
                <a:gd name="T48" fmla="*/ 2 w 220"/>
                <a:gd name="T49" fmla="*/ 0 h 81"/>
                <a:gd name="T50" fmla="*/ 0 w 220"/>
                <a:gd name="T51" fmla="*/ 11 h 81"/>
                <a:gd name="T52" fmla="*/ 10 w 220"/>
                <a:gd name="T53" fmla="*/ 11 h 81"/>
                <a:gd name="T54" fmla="*/ 12 w 220"/>
                <a:gd name="T55" fmla="*/ 16 h 81"/>
                <a:gd name="T56" fmla="*/ 10 w 220"/>
                <a:gd name="T57" fmla="*/ 23 h 81"/>
                <a:gd name="T58" fmla="*/ 12 w 220"/>
                <a:gd name="T59" fmla="*/ 27 h 81"/>
                <a:gd name="T60" fmla="*/ 12 w 220"/>
                <a:gd name="T61" fmla="*/ 27 h 81"/>
                <a:gd name="T62" fmla="*/ 12 w 220"/>
                <a:gd name="T63" fmla="*/ 27 h 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0" h="81">
                  <a:moveTo>
                    <a:pt x="37" y="55"/>
                  </a:moveTo>
                  <a:lnTo>
                    <a:pt x="55" y="70"/>
                  </a:lnTo>
                  <a:lnTo>
                    <a:pt x="91" y="79"/>
                  </a:lnTo>
                  <a:lnTo>
                    <a:pt x="125" y="81"/>
                  </a:lnTo>
                  <a:lnTo>
                    <a:pt x="154" y="72"/>
                  </a:lnTo>
                  <a:lnTo>
                    <a:pt x="197" y="72"/>
                  </a:lnTo>
                  <a:lnTo>
                    <a:pt x="220" y="65"/>
                  </a:lnTo>
                  <a:lnTo>
                    <a:pt x="169" y="65"/>
                  </a:lnTo>
                  <a:lnTo>
                    <a:pt x="137" y="50"/>
                  </a:lnTo>
                  <a:lnTo>
                    <a:pt x="103" y="41"/>
                  </a:lnTo>
                  <a:lnTo>
                    <a:pt x="72" y="41"/>
                  </a:lnTo>
                  <a:lnTo>
                    <a:pt x="101" y="51"/>
                  </a:lnTo>
                  <a:lnTo>
                    <a:pt x="143" y="61"/>
                  </a:lnTo>
                  <a:lnTo>
                    <a:pt x="128" y="69"/>
                  </a:lnTo>
                  <a:lnTo>
                    <a:pt x="112" y="74"/>
                  </a:lnTo>
                  <a:lnTo>
                    <a:pt x="81" y="74"/>
                  </a:lnTo>
                  <a:lnTo>
                    <a:pt x="82" y="65"/>
                  </a:lnTo>
                  <a:lnTo>
                    <a:pt x="65" y="63"/>
                  </a:lnTo>
                  <a:lnTo>
                    <a:pt x="47" y="52"/>
                  </a:lnTo>
                  <a:lnTo>
                    <a:pt x="47" y="47"/>
                  </a:lnTo>
                  <a:lnTo>
                    <a:pt x="68" y="47"/>
                  </a:lnTo>
                  <a:lnTo>
                    <a:pt x="60" y="29"/>
                  </a:lnTo>
                  <a:lnTo>
                    <a:pt x="37" y="20"/>
                  </a:lnTo>
                  <a:lnTo>
                    <a:pt x="20" y="16"/>
                  </a:lnTo>
                  <a:lnTo>
                    <a:pt x="7" y="0"/>
                  </a:lnTo>
                  <a:lnTo>
                    <a:pt x="0" y="22"/>
                  </a:lnTo>
                  <a:lnTo>
                    <a:pt x="30" y="22"/>
                  </a:lnTo>
                  <a:lnTo>
                    <a:pt x="35" y="33"/>
                  </a:lnTo>
                  <a:lnTo>
                    <a:pt x="30" y="47"/>
                  </a:lnTo>
                  <a:lnTo>
                    <a:pt x="3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6" name="Freeform 102"/>
            <p:cNvSpPr>
              <a:spLocks/>
            </p:cNvSpPr>
            <p:nvPr/>
          </p:nvSpPr>
          <p:spPr bwMode="auto">
            <a:xfrm>
              <a:off x="3663" y="3167"/>
              <a:ext cx="33" cy="19"/>
            </a:xfrm>
            <a:custGeom>
              <a:avLst/>
              <a:gdLst>
                <a:gd name="T0" fmla="*/ 33 w 99"/>
                <a:gd name="T1" fmla="*/ 18 h 38"/>
                <a:gd name="T2" fmla="*/ 22 w 99"/>
                <a:gd name="T3" fmla="*/ 18 h 38"/>
                <a:gd name="T4" fmla="*/ 12 w 99"/>
                <a:gd name="T5" fmla="*/ 19 h 38"/>
                <a:gd name="T6" fmla="*/ 4 w 99"/>
                <a:gd name="T7" fmla="*/ 15 h 38"/>
                <a:gd name="T8" fmla="*/ 0 w 99"/>
                <a:gd name="T9" fmla="*/ 9 h 38"/>
                <a:gd name="T10" fmla="*/ 0 w 99"/>
                <a:gd name="T11" fmla="*/ 0 h 38"/>
                <a:gd name="T12" fmla="*/ 4 w 99"/>
                <a:gd name="T13" fmla="*/ 10 h 38"/>
                <a:gd name="T14" fmla="*/ 10 w 99"/>
                <a:gd name="T15" fmla="*/ 16 h 38"/>
                <a:gd name="T16" fmla="*/ 19 w 99"/>
                <a:gd name="T17" fmla="*/ 14 h 38"/>
                <a:gd name="T18" fmla="*/ 26 w 99"/>
                <a:gd name="T19" fmla="*/ 14 h 38"/>
                <a:gd name="T20" fmla="*/ 33 w 99"/>
                <a:gd name="T21" fmla="*/ 18 h 38"/>
                <a:gd name="T22" fmla="*/ 33 w 99"/>
                <a:gd name="T23" fmla="*/ 18 h 38"/>
                <a:gd name="T24" fmla="*/ 33 w 99"/>
                <a:gd name="T25" fmla="*/ 18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38">
                  <a:moveTo>
                    <a:pt x="99" y="35"/>
                  </a:moveTo>
                  <a:lnTo>
                    <a:pt x="65" y="35"/>
                  </a:lnTo>
                  <a:lnTo>
                    <a:pt x="37" y="38"/>
                  </a:lnTo>
                  <a:lnTo>
                    <a:pt x="13" y="30"/>
                  </a:lnTo>
                  <a:lnTo>
                    <a:pt x="1" y="18"/>
                  </a:lnTo>
                  <a:lnTo>
                    <a:pt x="0" y="0"/>
                  </a:lnTo>
                  <a:lnTo>
                    <a:pt x="11" y="20"/>
                  </a:lnTo>
                  <a:lnTo>
                    <a:pt x="31" y="31"/>
                  </a:lnTo>
                  <a:lnTo>
                    <a:pt x="57" y="27"/>
                  </a:lnTo>
                  <a:lnTo>
                    <a:pt x="78" y="28"/>
                  </a:lnTo>
                  <a:lnTo>
                    <a:pt x="9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7" name="Freeform 103"/>
            <p:cNvSpPr>
              <a:spLocks/>
            </p:cNvSpPr>
            <p:nvPr/>
          </p:nvSpPr>
          <p:spPr bwMode="auto">
            <a:xfrm>
              <a:off x="3687" y="3151"/>
              <a:ext cx="21" cy="35"/>
            </a:xfrm>
            <a:custGeom>
              <a:avLst/>
              <a:gdLst>
                <a:gd name="T0" fmla="*/ 6 w 65"/>
                <a:gd name="T1" fmla="*/ 34 h 70"/>
                <a:gd name="T2" fmla="*/ 12 w 65"/>
                <a:gd name="T3" fmla="*/ 35 h 70"/>
                <a:gd name="T4" fmla="*/ 18 w 65"/>
                <a:gd name="T5" fmla="*/ 34 h 70"/>
                <a:gd name="T6" fmla="*/ 21 w 65"/>
                <a:gd name="T7" fmla="*/ 29 h 70"/>
                <a:gd name="T8" fmla="*/ 21 w 65"/>
                <a:gd name="T9" fmla="*/ 21 h 70"/>
                <a:gd name="T10" fmla="*/ 16 w 65"/>
                <a:gd name="T11" fmla="*/ 15 h 70"/>
                <a:gd name="T12" fmla="*/ 11 w 65"/>
                <a:gd name="T13" fmla="*/ 11 h 70"/>
                <a:gd name="T14" fmla="*/ 11 w 65"/>
                <a:gd name="T15" fmla="*/ 0 h 70"/>
                <a:gd name="T16" fmla="*/ 8 w 65"/>
                <a:gd name="T17" fmla="*/ 8 h 70"/>
                <a:gd name="T18" fmla="*/ 4 w 65"/>
                <a:gd name="T19" fmla="*/ 16 h 70"/>
                <a:gd name="T20" fmla="*/ 10 w 65"/>
                <a:gd name="T21" fmla="*/ 19 h 70"/>
                <a:gd name="T22" fmla="*/ 15 w 65"/>
                <a:gd name="T23" fmla="*/ 21 h 70"/>
                <a:gd name="T24" fmla="*/ 16 w 65"/>
                <a:gd name="T25" fmla="*/ 26 h 70"/>
                <a:gd name="T26" fmla="*/ 11 w 65"/>
                <a:gd name="T27" fmla="*/ 32 h 70"/>
                <a:gd name="T28" fmla="*/ 0 w 65"/>
                <a:gd name="T29" fmla="*/ 32 h 70"/>
                <a:gd name="T30" fmla="*/ 6 w 65"/>
                <a:gd name="T31" fmla="*/ 34 h 70"/>
                <a:gd name="T32" fmla="*/ 6 w 65"/>
                <a:gd name="T33" fmla="*/ 34 h 70"/>
                <a:gd name="T34" fmla="*/ 6 w 65"/>
                <a:gd name="T35" fmla="*/ 34 h 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 h="70">
                  <a:moveTo>
                    <a:pt x="18" y="67"/>
                  </a:moveTo>
                  <a:lnTo>
                    <a:pt x="37" y="70"/>
                  </a:lnTo>
                  <a:lnTo>
                    <a:pt x="55" y="67"/>
                  </a:lnTo>
                  <a:lnTo>
                    <a:pt x="64" y="57"/>
                  </a:lnTo>
                  <a:lnTo>
                    <a:pt x="65" y="41"/>
                  </a:lnTo>
                  <a:lnTo>
                    <a:pt x="48" y="30"/>
                  </a:lnTo>
                  <a:lnTo>
                    <a:pt x="34" y="21"/>
                  </a:lnTo>
                  <a:lnTo>
                    <a:pt x="34" y="0"/>
                  </a:lnTo>
                  <a:lnTo>
                    <a:pt x="24" y="16"/>
                  </a:lnTo>
                  <a:lnTo>
                    <a:pt x="11" y="31"/>
                  </a:lnTo>
                  <a:lnTo>
                    <a:pt x="31" y="37"/>
                  </a:lnTo>
                  <a:lnTo>
                    <a:pt x="45" y="41"/>
                  </a:lnTo>
                  <a:lnTo>
                    <a:pt x="48" y="52"/>
                  </a:lnTo>
                  <a:lnTo>
                    <a:pt x="35" y="63"/>
                  </a:lnTo>
                  <a:lnTo>
                    <a:pt x="0" y="63"/>
                  </a:lnTo>
                  <a:lnTo>
                    <a:pt x="18"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8" name="Freeform 104"/>
            <p:cNvSpPr>
              <a:spLocks/>
            </p:cNvSpPr>
            <p:nvPr/>
          </p:nvSpPr>
          <p:spPr bwMode="auto">
            <a:xfrm>
              <a:off x="3666" y="3094"/>
              <a:ext cx="21" cy="67"/>
            </a:xfrm>
            <a:custGeom>
              <a:avLst/>
              <a:gdLst>
                <a:gd name="T0" fmla="*/ 21 w 62"/>
                <a:gd name="T1" fmla="*/ 14 h 135"/>
                <a:gd name="T2" fmla="*/ 19 w 62"/>
                <a:gd name="T3" fmla="*/ 27 h 135"/>
                <a:gd name="T4" fmla="*/ 9 w 62"/>
                <a:gd name="T5" fmla="*/ 47 h 135"/>
                <a:gd name="T6" fmla="*/ 0 w 62"/>
                <a:gd name="T7" fmla="*/ 67 h 135"/>
                <a:gd name="T8" fmla="*/ 8 w 62"/>
                <a:gd name="T9" fmla="*/ 44 h 135"/>
                <a:gd name="T10" fmla="*/ 16 w 62"/>
                <a:gd name="T11" fmla="*/ 24 h 135"/>
                <a:gd name="T12" fmla="*/ 16 w 62"/>
                <a:gd name="T13" fmla="*/ 9 h 135"/>
                <a:gd name="T14" fmla="*/ 14 w 62"/>
                <a:gd name="T15" fmla="*/ 0 h 135"/>
                <a:gd name="T16" fmla="*/ 19 w 62"/>
                <a:gd name="T17" fmla="*/ 6 h 135"/>
                <a:gd name="T18" fmla="*/ 21 w 62"/>
                <a:gd name="T19" fmla="*/ 14 h 135"/>
                <a:gd name="T20" fmla="*/ 21 w 62"/>
                <a:gd name="T21" fmla="*/ 14 h 135"/>
                <a:gd name="T22" fmla="*/ 21 w 62"/>
                <a:gd name="T23" fmla="*/ 14 h 1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135">
                  <a:moveTo>
                    <a:pt x="62" y="29"/>
                  </a:moveTo>
                  <a:lnTo>
                    <a:pt x="57" y="54"/>
                  </a:lnTo>
                  <a:lnTo>
                    <a:pt x="28" y="95"/>
                  </a:lnTo>
                  <a:lnTo>
                    <a:pt x="0" y="135"/>
                  </a:lnTo>
                  <a:lnTo>
                    <a:pt x="23" y="89"/>
                  </a:lnTo>
                  <a:lnTo>
                    <a:pt x="48" y="48"/>
                  </a:lnTo>
                  <a:lnTo>
                    <a:pt x="47" y="18"/>
                  </a:lnTo>
                  <a:lnTo>
                    <a:pt x="40" y="0"/>
                  </a:lnTo>
                  <a:lnTo>
                    <a:pt x="57" y="12"/>
                  </a:lnTo>
                  <a:lnTo>
                    <a:pt x="62"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69" name="Freeform 105"/>
            <p:cNvSpPr>
              <a:spLocks/>
            </p:cNvSpPr>
            <p:nvPr/>
          </p:nvSpPr>
          <p:spPr bwMode="auto">
            <a:xfrm>
              <a:off x="3707" y="3102"/>
              <a:ext cx="75" cy="22"/>
            </a:xfrm>
            <a:custGeom>
              <a:avLst/>
              <a:gdLst>
                <a:gd name="T0" fmla="*/ 9 w 223"/>
                <a:gd name="T1" fmla="*/ 0 h 44"/>
                <a:gd name="T2" fmla="*/ 31 w 223"/>
                <a:gd name="T3" fmla="*/ 0 h 44"/>
                <a:gd name="T4" fmla="*/ 48 w 223"/>
                <a:gd name="T5" fmla="*/ 1 h 44"/>
                <a:gd name="T6" fmla="*/ 60 w 223"/>
                <a:gd name="T7" fmla="*/ 8 h 44"/>
                <a:gd name="T8" fmla="*/ 75 w 223"/>
                <a:gd name="T9" fmla="*/ 22 h 44"/>
                <a:gd name="T10" fmla="*/ 62 w 223"/>
                <a:gd name="T11" fmla="*/ 16 h 44"/>
                <a:gd name="T12" fmla="*/ 45 w 223"/>
                <a:gd name="T13" fmla="*/ 6 h 44"/>
                <a:gd name="T14" fmla="*/ 50 w 223"/>
                <a:gd name="T15" fmla="*/ 13 h 44"/>
                <a:gd name="T16" fmla="*/ 41 w 223"/>
                <a:gd name="T17" fmla="*/ 10 h 44"/>
                <a:gd name="T18" fmla="*/ 26 w 223"/>
                <a:gd name="T19" fmla="*/ 10 h 44"/>
                <a:gd name="T20" fmla="*/ 11 w 223"/>
                <a:gd name="T21" fmla="*/ 8 h 44"/>
                <a:gd name="T22" fmla="*/ 0 w 223"/>
                <a:gd name="T23" fmla="*/ 8 h 44"/>
                <a:gd name="T24" fmla="*/ 9 w 223"/>
                <a:gd name="T25" fmla="*/ 0 h 44"/>
                <a:gd name="T26" fmla="*/ 9 w 223"/>
                <a:gd name="T27" fmla="*/ 0 h 44"/>
                <a:gd name="T28" fmla="*/ 9 w 223"/>
                <a:gd name="T29" fmla="*/ 0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3" h="44">
                  <a:moveTo>
                    <a:pt x="27" y="0"/>
                  </a:moveTo>
                  <a:lnTo>
                    <a:pt x="91" y="0"/>
                  </a:lnTo>
                  <a:lnTo>
                    <a:pt x="142" y="2"/>
                  </a:lnTo>
                  <a:lnTo>
                    <a:pt x="179" y="15"/>
                  </a:lnTo>
                  <a:lnTo>
                    <a:pt x="223" y="44"/>
                  </a:lnTo>
                  <a:lnTo>
                    <a:pt x="183" y="32"/>
                  </a:lnTo>
                  <a:lnTo>
                    <a:pt x="133" y="12"/>
                  </a:lnTo>
                  <a:lnTo>
                    <a:pt x="149" y="25"/>
                  </a:lnTo>
                  <a:lnTo>
                    <a:pt x="122" y="19"/>
                  </a:lnTo>
                  <a:lnTo>
                    <a:pt x="78" y="20"/>
                  </a:lnTo>
                  <a:lnTo>
                    <a:pt x="34" y="15"/>
                  </a:lnTo>
                  <a:lnTo>
                    <a:pt x="0" y="15"/>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0" name="Freeform 106"/>
            <p:cNvSpPr>
              <a:spLocks/>
            </p:cNvSpPr>
            <p:nvPr/>
          </p:nvSpPr>
          <p:spPr bwMode="auto">
            <a:xfrm>
              <a:off x="3648" y="3069"/>
              <a:ext cx="29" cy="28"/>
            </a:xfrm>
            <a:custGeom>
              <a:avLst/>
              <a:gdLst>
                <a:gd name="T0" fmla="*/ 0 w 86"/>
                <a:gd name="T1" fmla="*/ 13 h 56"/>
                <a:gd name="T2" fmla="*/ 7 w 86"/>
                <a:gd name="T3" fmla="*/ 19 h 56"/>
                <a:gd name="T4" fmla="*/ 19 w 86"/>
                <a:gd name="T5" fmla="*/ 23 h 56"/>
                <a:gd name="T6" fmla="*/ 29 w 86"/>
                <a:gd name="T7" fmla="*/ 28 h 56"/>
                <a:gd name="T8" fmla="*/ 20 w 86"/>
                <a:gd name="T9" fmla="*/ 17 h 56"/>
                <a:gd name="T10" fmla="*/ 6 w 86"/>
                <a:gd name="T11" fmla="*/ 6 h 56"/>
                <a:gd name="T12" fmla="*/ 1 w 86"/>
                <a:gd name="T13" fmla="*/ 0 h 56"/>
                <a:gd name="T14" fmla="*/ 0 w 86"/>
                <a:gd name="T15" fmla="*/ 13 h 56"/>
                <a:gd name="T16" fmla="*/ 0 w 86"/>
                <a:gd name="T17" fmla="*/ 13 h 56"/>
                <a:gd name="T18" fmla="*/ 0 w 86"/>
                <a:gd name="T19" fmla="*/ 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56">
                  <a:moveTo>
                    <a:pt x="0" y="25"/>
                  </a:moveTo>
                  <a:lnTo>
                    <a:pt x="22" y="38"/>
                  </a:lnTo>
                  <a:lnTo>
                    <a:pt x="56" y="45"/>
                  </a:lnTo>
                  <a:lnTo>
                    <a:pt x="86" y="56"/>
                  </a:lnTo>
                  <a:lnTo>
                    <a:pt x="58" y="33"/>
                  </a:lnTo>
                  <a:lnTo>
                    <a:pt x="18" y="11"/>
                  </a:lnTo>
                  <a:lnTo>
                    <a:pt x="3"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1" name="Freeform 107"/>
            <p:cNvSpPr>
              <a:spLocks/>
            </p:cNvSpPr>
            <p:nvPr/>
          </p:nvSpPr>
          <p:spPr bwMode="auto">
            <a:xfrm>
              <a:off x="3644" y="3093"/>
              <a:ext cx="35" cy="24"/>
            </a:xfrm>
            <a:custGeom>
              <a:avLst/>
              <a:gdLst>
                <a:gd name="T0" fmla="*/ 11 w 106"/>
                <a:gd name="T1" fmla="*/ 0 h 47"/>
                <a:gd name="T2" fmla="*/ 8 w 106"/>
                <a:gd name="T3" fmla="*/ 11 h 47"/>
                <a:gd name="T4" fmla="*/ 4 w 106"/>
                <a:gd name="T5" fmla="*/ 12 h 47"/>
                <a:gd name="T6" fmla="*/ 0 w 106"/>
                <a:gd name="T7" fmla="*/ 13 h 47"/>
                <a:gd name="T8" fmla="*/ 6 w 106"/>
                <a:gd name="T9" fmla="*/ 18 h 47"/>
                <a:gd name="T10" fmla="*/ 13 w 106"/>
                <a:gd name="T11" fmla="*/ 18 h 47"/>
                <a:gd name="T12" fmla="*/ 18 w 106"/>
                <a:gd name="T13" fmla="*/ 24 h 47"/>
                <a:gd name="T14" fmla="*/ 24 w 106"/>
                <a:gd name="T15" fmla="*/ 24 h 47"/>
                <a:gd name="T16" fmla="*/ 29 w 106"/>
                <a:gd name="T17" fmla="*/ 24 h 47"/>
                <a:gd name="T18" fmla="*/ 35 w 106"/>
                <a:gd name="T19" fmla="*/ 22 h 47"/>
                <a:gd name="T20" fmla="*/ 28 w 106"/>
                <a:gd name="T21" fmla="*/ 14 h 47"/>
                <a:gd name="T22" fmla="*/ 19 w 106"/>
                <a:gd name="T23" fmla="*/ 11 h 47"/>
                <a:gd name="T24" fmla="*/ 12 w 106"/>
                <a:gd name="T25" fmla="*/ 12 h 47"/>
                <a:gd name="T26" fmla="*/ 13 w 106"/>
                <a:gd name="T27" fmla="*/ 5 h 47"/>
                <a:gd name="T28" fmla="*/ 11 w 106"/>
                <a:gd name="T29" fmla="*/ 0 h 47"/>
                <a:gd name="T30" fmla="*/ 11 w 106"/>
                <a:gd name="T31" fmla="*/ 0 h 47"/>
                <a:gd name="T32" fmla="*/ 11 w 106"/>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47">
                  <a:moveTo>
                    <a:pt x="33" y="0"/>
                  </a:moveTo>
                  <a:lnTo>
                    <a:pt x="24" y="21"/>
                  </a:lnTo>
                  <a:lnTo>
                    <a:pt x="11" y="23"/>
                  </a:lnTo>
                  <a:lnTo>
                    <a:pt x="0" y="26"/>
                  </a:lnTo>
                  <a:lnTo>
                    <a:pt x="18" y="36"/>
                  </a:lnTo>
                  <a:lnTo>
                    <a:pt x="40" y="36"/>
                  </a:lnTo>
                  <a:lnTo>
                    <a:pt x="54" y="47"/>
                  </a:lnTo>
                  <a:lnTo>
                    <a:pt x="72" y="47"/>
                  </a:lnTo>
                  <a:lnTo>
                    <a:pt x="89" y="47"/>
                  </a:lnTo>
                  <a:lnTo>
                    <a:pt x="106" y="44"/>
                  </a:lnTo>
                  <a:lnTo>
                    <a:pt x="84" y="27"/>
                  </a:lnTo>
                  <a:lnTo>
                    <a:pt x="57" y="21"/>
                  </a:lnTo>
                  <a:lnTo>
                    <a:pt x="35" y="23"/>
                  </a:lnTo>
                  <a:lnTo>
                    <a:pt x="40" y="1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2" name="Freeform 108"/>
            <p:cNvSpPr>
              <a:spLocks/>
            </p:cNvSpPr>
            <p:nvPr/>
          </p:nvSpPr>
          <p:spPr bwMode="auto">
            <a:xfrm>
              <a:off x="3722" y="3109"/>
              <a:ext cx="49" cy="33"/>
            </a:xfrm>
            <a:custGeom>
              <a:avLst/>
              <a:gdLst>
                <a:gd name="T0" fmla="*/ 11 w 148"/>
                <a:gd name="T1" fmla="*/ 18 h 65"/>
                <a:gd name="T2" fmla="*/ 16 w 148"/>
                <a:gd name="T3" fmla="*/ 17 h 65"/>
                <a:gd name="T4" fmla="*/ 19 w 148"/>
                <a:gd name="T5" fmla="*/ 19 h 65"/>
                <a:gd name="T6" fmla="*/ 26 w 148"/>
                <a:gd name="T7" fmla="*/ 19 h 65"/>
                <a:gd name="T8" fmla="*/ 34 w 148"/>
                <a:gd name="T9" fmla="*/ 24 h 65"/>
                <a:gd name="T10" fmla="*/ 29 w 148"/>
                <a:gd name="T11" fmla="*/ 16 h 65"/>
                <a:gd name="T12" fmla="*/ 43 w 148"/>
                <a:gd name="T13" fmla="*/ 27 h 65"/>
                <a:gd name="T14" fmla="*/ 49 w 148"/>
                <a:gd name="T15" fmla="*/ 27 h 65"/>
                <a:gd name="T16" fmla="*/ 36 w 148"/>
                <a:gd name="T17" fmla="*/ 33 h 65"/>
                <a:gd name="T18" fmla="*/ 26 w 148"/>
                <a:gd name="T19" fmla="*/ 33 h 65"/>
                <a:gd name="T20" fmla="*/ 21 w 148"/>
                <a:gd name="T21" fmla="*/ 30 h 65"/>
                <a:gd name="T22" fmla="*/ 10 w 148"/>
                <a:gd name="T23" fmla="*/ 27 h 65"/>
                <a:gd name="T24" fmla="*/ 15 w 148"/>
                <a:gd name="T25" fmla="*/ 23 h 65"/>
                <a:gd name="T26" fmla="*/ 5 w 148"/>
                <a:gd name="T27" fmla="*/ 19 h 65"/>
                <a:gd name="T28" fmla="*/ 10 w 148"/>
                <a:gd name="T29" fmla="*/ 15 h 65"/>
                <a:gd name="T30" fmla="*/ 0 w 148"/>
                <a:gd name="T31" fmla="*/ 0 h 65"/>
                <a:gd name="T32" fmla="*/ 9 w 148"/>
                <a:gd name="T33" fmla="*/ 1 h 65"/>
                <a:gd name="T34" fmla="*/ 12 w 148"/>
                <a:gd name="T35" fmla="*/ 12 h 65"/>
                <a:gd name="T36" fmla="*/ 18 w 148"/>
                <a:gd name="T37" fmla="*/ 14 h 65"/>
                <a:gd name="T38" fmla="*/ 11 w 148"/>
                <a:gd name="T39" fmla="*/ 18 h 65"/>
                <a:gd name="T40" fmla="*/ 11 w 148"/>
                <a:gd name="T41" fmla="*/ 18 h 65"/>
                <a:gd name="T42" fmla="*/ 11 w 148"/>
                <a:gd name="T43" fmla="*/ 18 h 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8" h="65">
                  <a:moveTo>
                    <a:pt x="34" y="36"/>
                  </a:moveTo>
                  <a:lnTo>
                    <a:pt x="48" y="34"/>
                  </a:lnTo>
                  <a:lnTo>
                    <a:pt x="58" y="37"/>
                  </a:lnTo>
                  <a:lnTo>
                    <a:pt x="80" y="38"/>
                  </a:lnTo>
                  <a:lnTo>
                    <a:pt x="104" y="47"/>
                  </a:lnTo>
                  <a:lnTo>
                    <a:pt x="87" y="31"/>
                  </a:lnTo>
                  <a:lnTo>
                    <a:pt x="129" y="53"/>
                  </a:lnTo>
                  <a:lnTo>
                    <a:pt x="148" y="54"/>
                  </a:lnTo>
                  <a:lnTo>
                    <a:pt x="110" y="65"/>
                  </a:lnTo>
                  <a:lnTo>
                    <a:pt x="80" y="65"/>
                  </a:lnTo>
                  <a:lnTo>
                    <a:pt x="63" y="60"/>
                  </a:lnTo>
                  <a:lnTo>
                    <a:pt x="31" y="54"/>
                  </a:lnTo>
                  <a:lnTo>
                    <a:pt x="44" y="45"/>
                  </a:lnTo>
                  <a:lnTo>
                    <a:pt x="14" y="38"/>
                  </a:lnTo>
                  <a:lnTo>
                    <a:pt x="29" y="29"/>
                  </a:lnTo>
                  <a:lnTo>
                    <a:pt x="0" y="0"/>
                  </a:lnTo>
                  <a:lnTo>
                    <a:pt x="28" y="1"/>
                  </a:lnTo>
                  <a:lnTo>
                    <a:pt x="35" y="23"/>
                  </a:lnTo>
                  <a:lnTo>
                    <a:pt x="53" y="28"/>
                  </a:lnTo>
                  <a:lnTo>
                    <a:pt x="3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3" name="Freeform 109"/>
            <p:cNvSpPr>
              <a:spLocks/>
            </p:cNvSpPr>
            <p:nvPr/>
          </p:nvSpPr>
          <p:spPr bwMode="auto">
            <a:xfrm>
              <a:off x="3670" y="3198"/>
              <a:ext cx="23" cy="14"/>
            </a:xfrm>
            <a:custGeom>
              <a:avLst/>
              <a:gdLst>
                <a:gd name="T0" fmla="*/ 23 w 71"/>
                <a:gd name="T1" fmla="*/ 14 h 27"/>
                <a:gd name="T2" fmla="*/ 5 w 71"/>
                <a:gd name="T3" fmla="*/ 10 h 27"/>
                <a:gd name="T4" fmla="*/ 0 w 71"/>
                <a:gd name="T5" fmla="*/ 0 h 27"/>
                <a:gd name="T6" fmla="*/ 7 w 71"/>
                <a:gd name="T7" fmla="*/ 6 h 27"/>
                <a:gd name="T8" fmla="*/ 17 w 71"/>
                <a:gd name="T9" fmla="*/ 6 h 27"/>
                <a:gd name="T10" fmla="*/ 23 w 71"/>
                <a:gd name="T11" fmla="*/ 14 h 27"/>
                <a:gd name="T12" fmla="*/ 23 w 71"/>
                <a:gd name="T13" fmla="*/ 14 h 27"/>
                <a:gd name="T14" fmla="*/ 23 w 71"/>
                <a:gd name="T15" fmla="*/ 14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27">
                  <a:moveTo>
                    <a:pt x="71" y="27"/>
                  </a:moveTo>
                  <a:lnTo>
                    <a:pt x="15" y="20"/>
                  </a:lnTo>
                  <a:lnTo>
                    <a:pt x="0" y="0"/>
                  </a:lnTo>
                  <a:lnTo>
                    <a:pt x="23" y="12"/>
                  </a:lnTo>
                  <a:lnTo>
                    <a:pt x="51" y="12"/>
                  </a:lnTo>
                  <a:lnTo>
                    <a:pt x="7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4" name="Freeform 110"/>
            <p:cNvSpPr>
              <a:spLocks/>
            </p:cNvSpPr>
            <p:nvPr/>
          </p:nvSpPr>
          <p:spPr bwMode="auto">
            <a:xfrm>
              <a:off x="3633" y="2857"/>
              <a:ext cx="262" cy="207"/>
            </a:xfrm>
            <a:custGeom>
              <a:avLst/>
              <a:gdLst>
                <a:gd name="T0" fmla="*/ 13 w 786"/>
                <a:gd name="T1" fmla="*/ 205 h 415"/>
                <a:gd name="T2" fmla="*/ 5 w 786"/>
                <a:gd name="T3" fmla="*/ 188 h 415"/>
                <a:gd name="T4" fmla="*/ 15 w 786"/>
                <a:gd name="T5" fmla="*/ 160 h 415"/>
                <a:gd name="T6" fmla="*/ 0 w 786"/>
                <a:gd name="T7" fmla="*/ 143 h 415"/>
                <a:gd name="T8" fmla="*/ 6 w 786"/>
                <a:gd name="T9" fmla="*/ 104 h 415"/>
                <a:gd name="T10" fmla="*/ 23 w 786"/>
                <a:gd name="T11" fmla="*/ 92 h 415"/>
                <a:gd name="T12" fmla="*/ 31 w 786"/>
                <a:gd name="T13" fmla="*/ 47 h 415"/>
                <a:gd name="T14" fmla="*/ 80 w 786"/>
                <a:gd name="T15" fmla="*/ 1 h 415"/>
                <a:gd name="T16" fmla="*/ 138 w 786"/>
                <a:gd name="T17" fmla="*/ 8 h 415"/>
                <a:gd name="T18" fmla="*/ 168 w 786"/>
                <a:gd name="T19" fmla="*/ 0 h 415"/>
                <a:gd name="T20" fmla="*/ 182 w 786"/>
                <a:gd name="T21" fmla="*/ 4 h 415"/>
                <a:gd name="T22" fmla="*/ 220 w 786"/>
                <a:gd name="T23" fmla="*/ 23 h 415"/>
                <a:gd name="T24" fmla="*/ 238 w 786"/>
                <a:gd name="T25" fmla="*/ 34 h 415"/>
                <a:gd name="T26" fmla="*/ 241 w 786"/>
                <a:gd name="T27" fmla="*/ 46 h 415"/>
                <a:gd name="T28" fmla="*/ 261 w 786"/>
                <a:gd name="T29" fmla="*/ 68 h 415"/>
                <a:gd name="T30" fmla="*/ 227 w 786"/>
                <a:gd name="T31" fmla="*/ 71 h 415"/>
                <a:gd name="T32" fmla="*/ 221 w 786"/>
                <a:gd name="T33" fmla="*/ 57 h 415"/>
                <a:gd name="T34" fmla="*/ 185 w 786"/>
                <a:gd name="T35" fmla="*/ 13 h 415"/>
                <a:gd name="T36" fmla="*/ 170 w 786"/>
                <a:gd name="T37" fmla="*/ 20 h 415"/>
                <a:gd name="T38" fmla="*/ 172 w 786"/>
                <a:gd name="T39" fmla="*/ 35 h 415"/>
                <a:gd name="T40" fmla="*/ 129 w 786"/>
                <a:gd name="T41" fmla="*/ 38 h 415"/>
                <a:gd name="T42" fmla="*/ 130 w 786"/>
                <a:gd name="T43" fmla="*/ 50 h 415"/>
                <a:gd name="T44" fmla="*/ 53 w 786"/>
                <a:gd name="T45" fmla="*/ 45 h 415"/>
                <a:gd name="T46" fmla="*/ 34 w 786"/>
                <a:gd name="T47" fmla="*/ 75 h 415"/>
                <a:gd name="T48" fmla="*/ 46 w 786"/>
                <a:gd name="T49" fmla="*/ 109 h 415"/>
                <a:gd name="T50" fmla="*/ 31 w 786"/>
                <a:gd name="T51" fmla="*/ 124 h 415"/>
                <a:gd name="T52" fmla="*/ 27 w 786"/>
                <a:gd name="T53" fmla="*/ 138 h 415"/>
                <a:gd name="T54" fmla="*/ 30 w 786"/>
                <a:gd name="T55" fmla="*/ 151 h 415"/>
                <a:gd name="T56" fmla="*/ 15 w 786"/>
                <a:gd name="T57" fmla="*/ 179 h 415"/>
                <a:gd name="T58" fmla="*/ 24 w 786"/>
                <a:gd name="T59" fmla="*/ 180 h 415"/>
                <a:gd name="T60" fmla="*/ 29 w 786"/>
                <a:gd name="T61" fmla="*/ 188 h 415"/>
                <a:gd name="T62" fmla="*/ 29 w 786"/>
                <a:gd name="T63" fmla="*/ 195 h 415"/>
                <a:gd name="T64" fmla="*/ 35 w 786"/>
                <a:gd name="T65" fmla="*/ 199 h 415"/>
                <a:gd name="T66" fmla="*/ 28 w 786"/>
                <a:gd name="T67" fmla="*/ 207 h 4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86" h="415">
                  <a:moveTo>
                    <a:pt x="85" y="415"/>
                  </a:moveTo>
                  <a:lnTo>
                    <a:pt x="39" y="411"/>
                  </a:lnTo>
                  <a:lnTo>
                    <a:pt x="51" y="392"/>
                  </a:lnTo>
                  <a:lnTo>
                    <a:pt x="15" y="377"/>
                  </a:lnTo>
                  <a:lnTo>
                    <a:pt x="18" y="344"/>
                  </a:lnTo>
                  <a:lnTo>
                    <a:pt x="44" y="321"/>
                  </a:lnTo>
                  <a:lnTo>
                    <a:pt x="8" y="336"/>
                  </a:lnTo>
                  <a:lnTo>
                    <a:pt x="0" y="286"/>
                  </a:lnTo>
                  <a:lnTo>
                    <a:pt x="8" y="242"/>
                  </a:lnTo>
                  <a:lnTo>
                    <a:pt x="18" y="209"/>
                  </a:lnTo>
                  <a:lnTo>
                    <a:pt x="39" y="194"/>
                  </a:lnTo>
                  <a:lnTo>
                    <a:pt x="69" y="184"/>
                  </a:lnTo>
                  <a:lnTo>
                    <a:pt x="69" y="133"/>
                  </a:lnTo>
                  <a:lnTo>
                    <a:pt x="93" y="94"/>
                  </a:lnTo>
                  <a:lnTo>
                    <a:pt x="158" y="55"/>
                  </a:lnTo>
                  <a:lnTo>
                    <a:pt x="241" y="2"/>
                  </a:lnTo>
                  <a:lnTo>
                    <a:pt x="343" y="2"/>
                  </a:lnTo>
                  <a:lnTo>
                    <a:pt x="415" y="17"/>
                  </a:lnTo>
                  <a:lnTo>
                    <a:pt x="447" y="0"/>
                  </a:lnTo>
                  <a:lnTo>
                    <a:pt x="504" y="0"/>
                  </a:lnTo>
                  <a:lnTo>
                    <a:pt x="480" y="11"/>
                  </a:lnTo>
                  <a:lnTo>
                    <a:pt x="545" y="9"/>
                  </a:lnTo>
                  <a:lnTo>
                    <a:pt x="612" y="16"/>
                  </a:lnTo>
                  <a:lnTo>
                    <a:pt x="661" y="46"/>
                  </a:lnTo>
                  <a:lnTo>
                    <a:pt x="619" y="52"/>
                  </a:lnTo>
                  <a:lnTo>
                    <a:pt x="715" y="69"/>
                  </a:lnTo>
                  <a:lnTo>
                    <a:pt x="746" y="89"/>
                  </a:lnTo>
                  <a:lnTo>
                    <a:pt x="724" y="92"/>
                  </a:lnTo>
                  <a:lnTo>
                    <a:pt x="786" y="115"/>
                  </a:lnTo>
                  <a:lnTo>
                    <a:pt x="782" y="137"/>
                  </a:lnTo>
                  <a:lnTo>
                    <a:pt x="719" y="127"/>
                  </a:lnTo>
                  <a:lnTo>
                    <a:pt x="680" y="142"/>
                  </a:lnTo>
                  <a:lnTo>
                    <a:pt x="663" y="173"/>
                  </a:lnTo>
                  <a:lnTo>
                    <a:pt x="663" y="115"/>
                  </a:lnTo>
                  <a:lnTo>
                    <a:pt x="620" y="71"/>
                  </a:lnTo>
                  <a:lnTo>
                    <a:pt x="556" y="26"/>
                  </a:lnTo>
                  <a:lnTo>
                    <a:pt x="573" y="50"/>
                  </a:lnTo>
                  <a:lnTo>
                    <a:pt x="510" y="41"/>
                  </a:lnTo>
                  <a:lnTo>
                    <a:pt x="440" y="40"/>
                  </a:lnTo>
                  <a:lnTo>
                    <a:pt x="517" y="71"/>
                  </a:lnTo>
                  <a:lnTo>
                    <a:pt x="348" y="46"/>
                  </a:lnTo>
                  <a:lnTo>
                    <a:pt x="388" y="77"/>
                  </a:lnTo>
                  <a:lnTo>
                    <a:pt x="309" y="61"/>
                  </a:lnTo>
                  <a:lnTo>
                    <a:pt x="391" y="100"/>
                  </a:lnTo>
                  <a:lnTo>
                    <a:pt x="208" y="91"/>
                  </a:lnTo>
                  <a:lnTo>
                    <a:pt x="160" y="91"/>
                  </a:lnTo>
                  <a:lnTo>
                    <a:pt x="117" y="108"/>
                  </a:lnTo>
                  <a:lnTo>
                    <a:pt x="103" y="151"/>
                  </a:lnTo>
                  <a:lnTo>
                    <a:pt x="132" y="201"/>
                  </a:lnTo>
                  <a:lnTo>
                    <a:pt x="137" y="219"/>
                  </a:lnTo>
                  <a:lnTo>
                    <a:pt x="58" y="234"/>
                  </a:lnTo>
                  <a:lnTo>
                    <a:pt x="92" y="249"/>
                  </a:lnTo>
                  <a:lnTo>
                    <a:pt x="146" y="253"/>
                  </a:lnTo>
                  <a:lnTo>
                    <a:pt x="82" y="277"/>
                  </a:lnTo>
                  <a:lnTo>
                    <a:pt x="116" y="283"/>
                  </a:lnTo>
                  <a:lnTo>
                    <a:pt x="90" y="302"/>
                  </a:lnTo>
                  <a:lnTo>
                    <a:pt x="61" y="333"/>
                  </a:lnTo>
                  <a:lnTo>
                    <a:pt x="45" y="358"/>
                  </a:lnTo>
                  <a:lnTo>
                    <a:pt x="110" y="313"/>
                  </a:lnTo>
                  <a:lnTo>
                    <a:pt x="71" y="360"/>
                  </a:lnTo>
                  <a:lnTo>
                    <a:pt x="112" y="339"/>
                  </a:lnTo>
                  <a:lnTo>
                    <a:pt x="88" y="376"/>
                  </a:lnTo>
                  <a:lnTo>
                    <a:pt x="117" y="358"/>
                  </a:lnTo>
                  <a:lnTo>
                    <a:pt x="88" y="391"/>
                  </a:lnTo>
                  <a:lnTo>
                    <a:pt x="202" y="321"/>
                  </a:lnTo>
                  <a:lnTo>
                    <a:pt x="105" y="399"/>
                  </a:lnTo>
                  <a:lnTo>
                    <a:pt x="85" y="4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5" name="Freeform 111"/>
            <p:cNvSpPr>
              <a:spLocks/>
            </p:cNvSpPr>
            <p:nvPr/>
          </p:nvSpPr>
          <p:spPr bwMode="auto">
            <a:xfrm>
              <a:off x="3688" y="2899"/>
              <a:ext cx="175" cy="160"/>
            </a:xfrm>
            <a:custGeom>
              <a:avLst/>
              <a:gdLst>
                <a:gd name="T0" fmla="*/ 29 w 524"/>
                <a:gd name="T1" fmla="*/ 101 h 319"/>
                <a:gd name="T2" fmla="*/ 69 w 524"/>
                <a:gd name="T3" fmla="*/ 87 h 319"/>
                <a:gd name="T4" fmla="*/ 33 w 524"/>
                <a:gd name="T5" fmla="*/ 124 h 319"/>
                <a:gd name="T6" fmla="*/ 72 w 524"/>
                <a:gd name="T7" fmla="*/ 98 h 319"/>
                <a:gd name="T8" fmla="*/ 65 w 524"/>
                <a:gd name="T9" fmla="*/ 118 h 319"/>
                <a:gd name="T10" fmla="*/ 76 w 524"/>
                <a:gd name="T11" fmla="*/ 119 h 319"/>
                <a:gd name="T12" fmla="*/ 86 w 524"/>
                <a:gd name="T13" fmla="*/ 116 h 319"/>
                <a:gd name="T14" fmla="*/ 97 w 524"/>
                <a:gd name="T15" fmla="*/ 129 h 319"/>
                <a:gd name="T16" fmla="*/ 106 w 524"/>
                <a:gd name="T17" fmla="*/ 131 h 319"/>
                <a:gd name="T18" fmla="*/ 116 w 524"/>
                <a:gd name="T19" fmla="*/ 132 h 319"/>
                <a:gd name="T20" fmla="*/ 122 w 524"/>
                <a:gd name="T21" fmla="*/ 132 h 319"/>
                <a:gd name="T22" fmla="*/ 132 w 524"/>
                <a:gd name="T23" fmla="*/ 128 h 319"/>
                <a:gd name="T24" fmla="*/ 163 w 524"/>
                <a:gd name="T25" fmla="*/ 142 h 319"/>
                <a:gd name="T26" fmla="*/ 127 w 524"/>
                <a:gd name="T27" fmla="*/ 112 h 319"/>
                <a:gd name="T28" fmla="*/ 151 w 524"/>
                <a:gd name="T29" fmla="*/ 106 h 319"/>
                <a:gd name="T30" fmla="*/ 159 w 524"/>
                <a:gd name="T31" fmla="*/ 92 h 319"/>
                <a:gd name="T32" fmla="*/ 153 w 524"/>
                <a:gd name="T33" fmla="*/ 83 h 319"/>
                <a:gd name="T34" fmla="*/ 166 w 524"/>
                <a:gd name="T35" fmla="*/ 10 h 319"/>
                <a:gd name="T36" fmla="*/ 156 w 524"/>
                <a:gd name="T37" fmla="*/ 16 h 319"/>
                <a:gd name="T38" fmla="*/ 149 w 524"/>
                <a:gd name="T39" fmla="*/ 22 h 319"/>
                <a:gd name="T40" fmla="*/ 135 w 524"/>
                <a:gd name="T41" fmla="*/ 55 h 319"/>
                <a:gd name="T42" fmla="*/ 124 w 524"/>
                <a:gd name="T43" fmla="*/ 41 h 319"/>
                <a:gd name="T44" fmla="*/ 87 w 524"/>
                <a:gd name="T45" fmla="*/ 16 h 319"/>
                <a:gd name="T46" fmla="*/ 71 w 524"/>
                <a:gd name="T47" fmla="*/ 19 h 319"/>
                <a:gd name="T48" fmla="*/ 68 w 524"/>
                <a:gd name="T49" fmla="*/ 26 h 319"/>
                <a:gd name="T50" fmla="*/ 70 w 524"/>
                <a:gd name="T51" fmla="*/ 37 h 319"/>
                <a:gd name="T52" fmla="*/ 65 w 524"/>
                <a:gd name="T53" fmla="*/ 42 h 319"/>
                <a:gd name="T54" fmla="*/ 67 w 524"/>
                <a:gd name="T55" fmla="*/ 51 h 319"/>
                <a:gd name="T56" fmla="*/ 66 w 524"/>
                <a:gd name="T57" fmla="*/ 57 h 319"/>
                <a:gd name="T58" fmla="*/ 61 w 524"/>
                <a:gd name="T59" fmla="*/ 66 h 319"/>
                <a:gd name="T60" fmla="*/ 60 w 524"/>
                <a:gd name="T61" fmla="*/ 71 h 319"/>
                <a:gd name="T62" fmla="*/ 60 w 524"/>
                <a:gd name="T63" fmla="*/ 79 h 319"/>
                <a:gd name="T64" fmla="*/ 0 w 524"/>
                <a:gd name="T65" fmla="*/ 114 h 319"/>
                <a:gd name="T66" fmla="*/ 0 w 524"/>
                <a:gd name="T67" fmla="*/ 114 h 3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319">
                  <a:moveTo>
                    <a:pt x="0" y="227"/>
                  </a:moveTo>
                  <a:lnTo>
                    <a:pt x="86" y="201"/>
                  </a:lnTo>
                  <a:lnTo>
                    <a:pt x="162" y="176"/>
                  </a:lnTo>
                  <a:lnTo>
                    <a:pt x="207" y="173"/>
                  </a:lnTo>
                  <a:lnTo>
                    <a:pt x="146" y="197"/>
                  </a:lnTo>
                  <a:lnTo>
                    <a:pt x="99" y="248"/>
                  </a:lnTo>
                  <a:lnTo>
                    <a:pt x="149" y="230"/>
                  </a:lnTo>
                  <a:lnTo>
                    <a:pt x="215" y="196"/>
                  </a:lnTo>
                  <a:lnTo>
                    <a:pt x="225" y="194"/>
                  </a:lnTo>
                  <a:lnTo>
                    <a:pt x="194" y="235"/>
                  </a:lnTo>
                  <a:lnTo>
                    <a:pt x="193" y="283"/>
                  </a:lnTo>
                  <a:lnTo>
                    <a:pt x="227" y="237"/>
                  </a:lnTo>
                  <a:lnTo>
                    <a:pt x="227" y="273"/>
                  </a:lnTo>
                  <a:lnTo>
                    <a:pt x="259" y="232"/>
                  </a:lnTo>
                  <a:lnTo>
                    <a:pt x="252" y="319"/>
                  </a:lnTo>
                  <a:lnTo>
                    <a:pt x="289" y="257"/>
                  </a:lnTo>
                  <a:lnTo>
                    <a:pt x="290" y="283"/>
                  </a:lnTo>
                  <a:lnTo>
                    <a:pt x="317" y="261"/>
                  </a:lnTo>
                  <a:lnTo>
                    <a:pt x="330" y="289"/>
                  </a:lnTo>
                  <a:lnTo>
                    <a:pt x="347" y="264"/>
                  </a:lnTo>
                  <a:lnTo>
                    <a:pt x="364" y="290"/>
                  </a:lnTo>
                  <a:lnTo>
                    <a:pt x="364" y="264"/>
                  </a:lnTo>
                  <a:lnTo>
                    <a:pt x="402" y="291"/>
                  </a:lnTo>
                  <a:lnTo>
                    <a:pt x="394" y="256"/>
                  </a:lnTo>
                  <a:lnTo>
                    <a:pt x="465" y="272"/>
                  </a:lnTo>
                  <a:lnTo>
                    <a:pt x="489" y="284"/>
                  </a:lnTo>
                  <a:lnTo>
                    <a:pt x="441" y="245"/>
                  </a:lnTo>
                  <a:lnTo>
                    <a:pt x="381" y="223"/>
                  </a:lnTo>
                  <a:lnTo>
                    <a:pt x="476" y="225"/>
                  </a:lnTo>
                  <a:lnTo>
                    <a:pt x="451" y="211"/>
                  </a:lnTo>
                  <a:lnTo>
                    <a:pt x="524" y="194"/>
                  </a:lnTo>
                  <a:lnTo>
                    <a:pt x="477" y="184"/>
                  </a:lnTo>
                  <a:lnTo>
                    <a:pt x="483" y="163"/>
                  </a:lnTo>
                  <a:lnTo>
                    <a:pt x="458" y="165"/>
                  </a:lnTo>
                  <a:lnTo>
                    <a:pt x="490" y="115"/>
                  </a:lnTo>
                  <a:lnTo>
                    <a:pt x="497" y="20"/>
                  </a:lnTo>
                  <a:lnTo>
                    <a:pt x="465" y="100"/>
                  </a:lnTo>
                  <a:lnTo>
                    <a:pt x="466" y="32"/>
                  </a:lnTo>
                  <a:lnTo>
                    <a:pt x="442" y="0"/>
                  </a:lnTo>
                  <a:lnTo>
                    <a:pt x="445" y="43"/>
                  </a:lnTo>
                  <a:lnTo>
                    <a:pt x="426" y="80"/>
                  </a:lnTo>
                  <a:lnTo>
                    <a:pt x="405" y="109"/>
                  </a:lnTo>
                  <a:lnTo>
                    <a:pt x="395" y="43"/>
                  </a:lnTo>
                  <a:lnTo>
                    <a:pt x="371" y="82"/>
                  </a:lnTo>
                  <a:lnTo>
                    <a:pt x="317" y="51"/>
                  </a:lnTo>
                  <a:lnTo>
                    <a:pt x="261" y="32"/>
                  </a:lnTo>
                  <a:lnTo>
                    <a:pt x="154" y="22"/>
                  </a:lnTo>
                  <a:lnTo>
                    <a:pt x="213" y="38"/>
                  </a:lnTo>
                  <a:lnTo>
                    <a:pt x="94" y="38"/>
                  </a:lnTo>
                  <a:lnTo>
                    <a:pt x="203" y="51"/>
                  </a:lnTo>
                  <a:lnTo>
                    <a:pt x="262" y="73"/>
                  </a:lnTo>
                  <a:lnTo>
                    <a:pt x="210" y="73"/>
                  </a:lnTo>
                  <a:lnTo>
                    <a:pt x="271" y="95"/>
                  </a:lnTo>
                  <a:lnTo>
                    <a:pt x="194" y="83"/>
                  </a:lnTo>
                  <a:lnTo>
                    <a:pt x="106" y="86"/>
                  </a:lnTo>
                  <a:lnTo>
                    <a:pt x="201" y="101"/>
                  </a:lnTo>
                  <a:lnTo>
                    <a:pt x="96" y="107"/>
                  </a:lnTo>
                  <a:lnTo>
                    <a:pt x="198" y="114"/>
                  </a:lnTo>
                  <a:lnTo>
                    <a:pt x="264" y="133"/>
                  </a:lnTo>
                  <a:lnTo>
                    <a:pt x="183" y="132"/>
                  </a:lnTo>
                  <a:lnTo>
                    <a:pt x="230" y="163"/>
                  </a:lnTo>
                  <a:lnTo>
                    <a:pt x="180" y="141"/>
                  </a:lnTo>
                  <a:lnTo>
                    <a:pt x="79" y="145"/>
                  </a:lnTo>
                  <a:lnTo>
                    <a:pt x="179" y="158"/>
                  </a:lnTo>
                  <a:lnTo>
                    <a:pt x="68" y="171"/>
                  </a:lnTo>
                  <a:lnTo>
                    <a:pt x="0" y="2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6" name="Freeform 112"/>
            <p:cNvSpPr>
              <a:spLocks/>
            </p:cNvSpPr>
            <p:nvPr/>
          </p:nvSpPr>
          <p:spPr bwMode="auto">
            <a:xfrm>
              <a:off x="3668" y="2895"/>
              <a:ext cx="87" cy="120"/>
            </a:xfrm>
            <a:custGeom>
              <a:avLst/>
              <a:gdLst>
                <a:gd name="T0" fmla="*/ 35 w 262"/>
                <a:gd name="T1" fmla="*/ 105 h 239"/>
                <a:gd name="T2" fmla="*/ 20 w 262"/>
                <a:gd name="T3" fmla="*/ 115 h 239"/>
                <a:gd name="T4" fmla="*/ 0 w 262"/>
                <a:gd name="T5" fmla="*/ 120 h 239"/>
                <a:gd name="T6" fmla="*/ 19 w 262"/>
                <a:gd name="T7" fmla="*/ 99 h 239"/>
                <a:gd name="T8" fmla="*/ 2 w 262"/>
                <a:gd name="T9" fmla="*/ 97 h 239"/>
                <a:gd name="T10" fmla="*/ 24 w 262"/>
                <a:gd name="T11" fmla="*/ 87 h 239"/>
                <a:gd name="T12" fmla="*/ 8 w 262"/>
                <a:gd name="T13" fmla="*/ 82 h 239"/>
                <a:gd name="T14" fmla="*/ 21 w 262"/>
                <a:gd name="T15" fmla="*/ 71 h 239"/>
                <a:gd name="T16" fmla="*/ 18 w 262"/>
                <a:gd name="T17" fmla="*/ 62 h 239"/>
                <a:gd name="T18" fmla="*/ 18 w 262"/>
                <a:gd name="T19" fmla="*/ 47 h 239"/>
                <a:gd name="T20" fmla="*/ 10 w 262"/>
                <a:gd name="T21" fmla="*/ 44 h 239"/>
                <a:gd name="T22" fmla="*/ 30 w 262"/>
                <a:gd name="T23" fmla="*/ 33 h 239"/>
                <a:gd name="T24" fmla="*/ 22 w 262"/>
                <a:gd name="T25" fmla="*/ 24 h 239"/>
                <a:gd name="T26" fmla="*/ 34 w 262"/>
                <a:gd name="T27" fmla="*/ 19 h 239"/>
                <a:gd name="T28" fmla="*/ 41 w 262"/>
                <a:gd name="T29" fmla="*/ 12 h 239"/>
                <a:gd name="T30" fmla="*/ 27 w 262"/>
                <a:gd name="T31" fmla="*/ 4 h 239"/>
                <a:gd name="T32" fmla="*/ 46 w 262"/>
                <a:gd name="T33" fmla="*/ 0 h 239"/>
                <a:gd name="T34" fmla="*/ 74 w 262"/>
                <a:gd name="T35" fmla="*/ 5 h 239"/>
                <a:gd name="T36" fmla="*/ 87 w 262"/>
                <a:gd name="T37" fmla="*/ 9 h 239"/>
                <a:gd name="T38" fmla="*/ 53 w 262"/>
                <a:gd name="T39" fmla="*/ 16 h 239"/>
                <a:gd name="T40" fmla="*/ 65 w 262"/>
                <a:gd name="T41" fmla="*/ 21 h 239"/>
                <a:gd name="T42" fmla="*/ 44 w 262"/>
                <a:gd name="T43" fmla="*/ 28 h 239"/>
                <a:gd name="T44" fmla="*/ 80 w 262"/>
                <a:gd name="T45" fmla="*/ 31 h 239"/>
                <a:gd name="T46" fmla="*/ 55 w 262"/>
                <a:gd name="T47" fmla="*/ 40 h 239"/>
                <a:gd name="T48" fmla="*/ 40 w 262"/>
                <a:gd name="T49" fmla="*/ 50 h 239"/>
                <a:gd name="T50" fmla="*/ 57 w 262"/>
                <a:gd name="T51" fmla="*/ 51 h 239"/>
                <a:gd name="T52" fmla="*/ 41 w 262"/>
                <a:gd name="T53" fmla="*/ 63 h 239"/>
                <a:gd name="T54" fmla="*/ 64 w 262"/>
                <a:gd name="T55" fmla="*/ 65 h 239"/>
                <a:gd name="T56" fmla="*/ 44 w 262"/>
                <a:gd name="T57" fmla="*/ 70 h 239"/>
                <a:gd name="T58" fmla="*/ 30 w 262"/>
                <a:gd name="T59" fmla="*/ 93 h 239"/>
                <a:gd name="T60" fmla="*/ 55 w 262"/>
                <a:gd name="T61" fmla="*/ 89 h 239"/>
                <a:gd name="T62" fmla="*/ 35 w 262"/>
                <a:gd name="T63" fmla="*/ 105 h 239"/>
                <a:gd name="T64" fmla="*/ 35 w 262"/>
                <a:gd name="T65" fmla="*/ 105 h 239"/>
                <a:gd name="T66" fmla="*/ 35 w 262"/>
                <a:gd name="T67" fmla="*/ 105 h 2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39">
                  <a:moveTo>
                    <a:pt x="105" y="210"/>
                  </a:moveTo>
                  <a:lnTo>
                    <a:pt x="61" y="230"/>
                  </a:lnTo>
                  <a:lnTo>
                    <a:pt x="0" y="239"/>
                  </a:lnTo>
                  <a:lnTo>
                    <a:pt x="57" y="197"/>
                  </a:lnTo>
                  <a:lnTo>
                    <a:pt x="6" y="193"/>
                  </a:lnTo>
                  <a:lnTo>
                    <a:pt x="71" y="173"/>
                  </a:lnTo>
                  <a:lnTo>
                    <a:pt x="23" y="163"/>
                  </a:lnTo>
                  <a:lnTo>
                    <a:pt x="64" y="142"/>
                  </a:lnTo>
                  <a:lnTo>
                    <a:pt x="53" y="124"/>
                  </a:lnTo>
                  <a:lnTo>
                    <a:pt x="55" y="94"/>
                  </a:lnTo>
                  <a:lnTo>
                    <a:pt x="29" y="88"/>
                  </a:lnTo>
                  <a:lnTo>
                    <a:pt x="91" y="65"/>
                  </a:lnTo>
                  <a:lnTo>
                    <a:pt x="67" y="48"/>
                  </a:lnTo>
                  <a:lnTo>
                    <a:pt x="101" y="37"/>
                  </a:lnTo>
                  <a:lnTo>
                    <a:pt x="123" y="24"/>
                  </a:lnTo>
                  <a:lnTo>
                    <a:pt x="82" y="7"/>
                  </a:lnTo>
                  <a:lnTo>
                    <a:pt x="139" y="0"/>
                  </a:lnTo>
                  <a:lnTo>
                    <a:pt x="223" y="10"/>
                  </a:lnTo>
                  <a:lnTo>
                    <a:pt x="262" y="18"/>
                  </a:lnTo>
                  <a:lnTo>
                    <a:pt x="160" y="31"/>
                  </a:lnTo>
                  <a:lnTo>
                    <a:pt x="196" y="41"/>
                  </a:lnTo>
                  <a:lnTo>
                    <a:pt x="132" y="55"/>
                  </a:lnTo>
                  <a:lnTo>
                    <a:pt x="241" y="61"/>
                  </a:lnTo>
                  <a:lnTo>
                    <a:pt x="166" y="79"/>
                  </a:lnTo>
                  <a:lnTo>
                    <a:pt x="121" y="100"/>
                  </a:lnTo>
                  <a:lnTo>
                    <a:pt x="173" y="102"/>
                  </a:lnTo>
                  <a:lnTo>
                    <a:pt x="123" y="125"/>
                  </a:lnTo>
                  <a:lnTo>
                    <a:pt x="194" y="129"/>
                  </a:lnTo>
                  <a:lnTo>
                    <a:pt x="132" y="140"/>
                  </a:lnTo>
                  <a:lnTo>
                    <a:pt x="89" y="186"/>
                  </a:lnTo>
                  <a:lnTo>
                    <a:pt x="166" y="178"/>
                  </a:lnTo>
                  <a:lnTo>
                    <a:pt x="105" y="2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7" name="Freeform 113"/>
            <p:cNvSpPr>
              <a:spLocks/>
            </p:cNvSpPr>
            <p:nvPr/>
          </p:nvSpPr>
          <p:spPr bwMode="auto">
            <a:xfrm>
              <a:off x="3702" y="2983"/>
              <a:ext cx="63" cy="109"/>
            </a:xfrm>
            <a:custGeom>
              <a:avLst/>
              <a:gdLst>
                <a:gd name="T0" fmla="*/ 14 w 189"/>
                <a:gd name="T1" fmla="*/ 97 h 218"/>
                <a:gd name="T2" fmla="*/ 9 w 189"/>
                <a:gd name="T3" fmla="*/ 86 h 218"/>
                <a:gd name="T4" fmla="*/ 7 w 189"/>
                <a:gd name="T5" fmla="*/ 65 h 218"/>
                <a:gd name="T6" fmla="*/ 9 w 189"/>
                <a:gd name="T7" fmla="*/ 44 h 218"/>
                <a:gd name="T8" fmla="*/ 1 w 189"/>
                <a:gd name="T9" fmla="*/ 71 h 218"/>
                <a:gd name="T10" fmla="*/ 0 w 189"/>
                <a:gd name="T11" fmla="*/ 50 h 218"/>
                <a:gd name="T12" fmla="*/ 7 w 189"/>
                <a:gd name="T13" fmla="*/ 34 h 218"/>
                <a:gd name="T14" fmla="*/ 14 w 189"/>
                <a:gd name="T15" fmla="*/ 22 h 218"/>
                <a:gd name="T16" fmla="*/ 25 w 189"/>
                <a:gd name="T17" fmla="*/ 12 h 218"/>
                <a:gd name="T18" fmla="*/ 39 w 189"/>
                <a:gd name="T19" fmla="*/ 0 h 218"/>
                <a:gd name="T20" fmla="*/ 63 w 189"/>
                <a:gd name="T21" fmla="*/ 2 h 218"/>
                <a:gd name="T22" fmla="*/ 33 w 189"/>
                <a:gd name="T23" fmla="*/ 21 h 218"/>
                <a:gd name="T24" fmla="*/ 26 w 189"/>
                <a:gd name="T25" fmla="*/ 33 h 218"/>
                <a:gd name="T26" fmla="*/ 18 w 189"/>
                <a:gd name="T27" fmla="*/ 49 h 218"/>
                <a:gd name="T28" fmla="*/ 15 w 189"/>
                <a:gd name="T29" fmla="*/ 74 h 218"/>
                <a:gd name="T30" fmla="*/ 22 w 189"/>
                <a:gd name="T31" fmla="*/ 58 h 218"/>
                <a:gd name="T32" fmla="*/ 22 w 189"/>
                <a:gd name="T33" fmla="*/ 82 h 218"/>
                <a:gd name="T34" fmla="*/ 31 w 189"/>
                <a:gd name="T35" fmla="*/ 109 h 218"/>
                <a:gd name="T36" fmla="*/ 16 w 189"/>
                <a:gd name="T37" fmla="*/ 82 h 218"/>
                <a:gd name="T38" fmla="*/ 25 w 189"/>
                <a:gd name="T39" fmla="*/ 108 h 218"/>
                <a:gd name="T40" fmla="*/ 14 w 189"/>
                <a:gd name="T41" fmla="*/ 97 h 218"/>
                <a:gd name="T42" fmla="*/ 14 w 189"/>
                <a:gd name="T43" fmla="*/ 97 h 218"/>
                <a:gd name="T44" fmla="*/ 14 w 189"/>
                <a:gd name="T45" fmla="*/ 97 h 2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218">
                  <a:moveTo>
                    <a:pt x="43" y="194"/>
                  </a:moveTo>
                  <a:lnTo>
                    <a:pt x="26" y="172"/>
                  </a:lnTo>
                  <a:lnTo>
                    <a:pt x="21" y="130"/>
                  </a:lnTo>
                  <a:lnTo>
                    <a:pt x="26" y="88"/>
                  </a:lnTo>
                  <a:lnTo>
                    <a:pt x="2" y="142"/>
                  </a:lnTo>
                  <a:lnTo>
                    <a:pt x="0" y="100"/>
                  </a:lnTo>
                  <a:lnTo>
                    <a:pt x="20" y="67"/>
                  </a:lnTo>
                  <a:lnTo>
                    <a:pt x="43" y="43"/>
                  </a:lnTo>
                  <a:lnTo>
                    <a:pt x="74" y="23"/>
                  </a:lnTo>
                  <a:lnTo>
                    <a:pt x="118" y="0"/>
                  </a:lnTo>
                  <a:lnTo>
                    <a:pt x="189" y="3"/>
                  </a:lnTo>
                  <a:lnTo>
                    <a:pt x="99" y="41"/>
                  </a:lnTo>
                  <a:lnTo>
                    <a:pt x="78" y="65"/>
                  </a:lnTo>
                  <a:lnTo>
                    <a:pt x="53" y="97"/>
                  </a:lnTo>
                  <a:lnTo>
                    <a:pt x="45" y="147"/>
                  </a:lnTo>
                  <a:lnTo>
                    <a:pt x="65" y="116"/>
                  </a:lnTo>
                  <a:lnTo>
                    <a:pt x="65" y="163"/>
                  </a:lnTo>
                  <a:lnTo>
                    <a:pt x="92" y="218"/>
                  </a:lnTo>
                  <a:lnTo>
                    <a:pt x="47" y="164"/>
                  </a:lnTo>
                  <a:lnTo>
                    <a:pt x="74" y="215"/>
                  </a:lnTo>
                  <a:lnTo>
                    <a:pt x="43"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8" name="Freeform 114"/>
            <p:cNvSpPr>
              <a:spLocks/>
            </p:cNvSpPr>
            <p:nvPr/>
          </p:nvSpPr>
          <p:spPr bwMode="auto">
            <a:xfrm>
              <a:off x="3719" y="3065"/>
              <a:ext cx="90" cy="50"/>
            </a:xfrm>
            <a:custGeom>
              <a:avLst/>
              <a:gdLst>
                <a:gd name="T0" fmla="*/ 23 w 270"/>
                <a:gd name="T1" fmla="*/ 31 h 99"/>
                <a:gd name="T2" fmla="*/ 14 w 270"/>
                <a:gd name="T3" fmla="*/ 12 h 99"/>
                <a:gd name="T4" fmla="*/ 28 w 270"/>
                <a:gd name="T5" fmla="*/ 29 h 99"/>
                <a:gd name="T6" fmla="*/ 26 w 270"/>
                <a:gd name="T7" fmla="*/ 4 h 99"/>
                <a:gd name="T8" fmla="*/ 33 w 270"/>
                <a:gd name="T9" fmla="*/ 25 h 99"/>
                <a:gd name="T10" fmla="*/ 33 w 270"/>
                <a:gd name="T11" fmla="*/ 6 h 99"/>
                <a:gd name="T12" fmla="*/ 44 w 270"/>
                <a:gd name="T13" fmla="*/ 25 h 99"/>
                <a:gd name="T14" fmla="*/ 53 w 270"/>
                <a:gd name="T15" fmla="*/ 36 h 99"/>
                <a:gd name="T16" fmla="*/ 48 w 270"/>
                <a:gd name="T17" fmla="*/ 0 h 99"/>
                <a:gd name="T18" fmla="*/ 53 w 270"/>
                <a:gd name="T19" fmla="*/ 17 h 99"/>
                <a:gd name="T20" fmla="*/ 63 w 270"/>
                <a:gd name="T21" fmla="*/ 33 h 99"/>
                <a:gd name="T22" fmla="*/ 63 w 270"/>
                <a:gd name="T23" fmla="*/ 17 h 99"/>
                <a:gd name="T24" fmla="*/ 70 w 270"/>
                <a:gd name="T25" fmla="*/ 29 h 99"/>
                <a:gd name="T26" fmla="*/ 67 w 270"/>
                <a:gd name="T27" fmla="*/ 15 h 99"/>
                <a:gd name="T28" fmla="*/ 79 w 270"/>
                <a:gd name="T29" fmla="*/ 32 h 99"/>
                <a:gd name="T30" fmla="*/ 81 w 270"/>
                <a:gd name="T31" fmla="*/ 18 h 99"/>
                <a:gd name="T32" fmla="*/ 84 w 270"/>
                <a:gd name="T33" fmla="*/ 27 h 99"/>
                <a:gd name="T34" fmla="*/ 85 w 270"/>
                <a:gd name="T35" fmla="*/ 4 h 99"/>
                <a:gd name="T36" fmla="*/ 90 w 270"/>
                <a:gd name="T37" fmla="*/ 25 h 99"/>
                <a:gd name="T38" fmla="*/ 90 w 270"/>
                <a:gd name="T39" fmla="*/ 50 h 99"/>
                <a:gd name="T40" fmla="*/ 85 w 270"/>
                <a:gd name="T41" fmla="*/ 40 h 99"/>
                <a:gd name="T42" fmla="*/ 85 w 270"/>
                <a:gd name="T43" fmla="*/ 45 h 99"/>
                <a:gd name="T44" fmla="*/ 72 w 270"/>
                <a:gd name="T45" fmla="*/ 39 h 99"/>
                <a:gd name="T46" fmla="*/ 72 w 270"/>
                <a:gd name="T47" fmla="*/ 46 h 99"/>
                <a:gd name="T48" fmla="*/ 65 w 270"/>
                <a:gd name="T49" fmla="*/ 42 h 99"/>
                <a:gd name="T50" fmla="*/ 56 w 270"/>
                <a:gd name="T51" fmla="*/ 35 h 99"/>
                <a:gd name="T52" fmla="*/ 58 w 270"/>
                <a:gd name="T53" fmla="*/ 44 h 99"/>
                <a:gd name="T54" fmla="*/ 47 w 270"/>
                <a:gd name="T55" fmla="*/ 35 h 99"/>
                <a:gd name="T56" fmla="*/ 40 w 270"/>
                <a:gd name="T57" fmla="*/ 33 h 99"/>
                <a:gd name="T58" fmla="*/ 45 w 270"/>
                <a:gd name="T59" fmla="*/ 45 h 99"/>
                <a:gd name="T60" fmla="*/ 29 w 270"/>
                <a:gd name="T61" fmla="*/ 39 h 99"/>
                <a:gd name="T62" fmla="*/ 16 w 270"/>
                <a:gd name="T63" fmla="*/ 31 h 99"/>
                <a:gd name="T64" fmla="*/ 0 w 270"/>
                <a:gd name="T65" fmla="*/ 3 h 99"/>
                <a:gd name="T66" fmla="*/ 23 w 270"/>
                <a:gd name="T67" fmla="*/ 31 h 99"/>
                <a:gd name="T68" fmla="*/ 23 w 270"/>
                <a:gd name="T69" fmla="*/ 31 h 99"/>
                <a:gd name="T70" fmla="*/ 23 w 270"/>
                <a:gd name="T71" fmla="*/ 31 h 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0" h="99">
                  <a:moveTo>
                    <a:pt x="68" y="61"/>
                  </a:moveTo>
                  <a:lnTo>
                    <a:pt x="42" y="24"/>
                  </a:lnTo>
                  <a:lnTo>
                    <a:pt x="83" y="58"/>
                  </a:lnTo>
                  <a:lnTo>
                    <a:pt x="79" y="7"/>
                  </a:lnTo>
                  <a:lnTo>
                    <a:pt x="100" y="49"/>
                  </a:lnTo>
                  <a:lnTo>
                    <a:pt x="100" y="11"/>
                  </a:lnTo>
                  <a:lnTo>
                    <a:pt x="131" y="49"/>
                  </a:lnTo>
                  <a:lnTo>
                    <a:pt x="158" y="72"/>
                  </a:lnTo>
                  <a:lnTo>
                    <a:pt x="144" y="0"/>
                  </a:lnTo>
                  <a:lnTo>
                    <a:pt x="158" y="34"/>
                  </a:lnTo>
                  <a:lnTo>
                    <a:pt x="189" y="66"/>
                  </a:lnTo>
                  <a:lnTo>
                    <a:pt x="188" y="34"/>
                  </a:lnTo>
                  <a:lnTo>
                    <a:pt x="211" y="58"/>
                  </a:lnTo>
                  <a:lnTo>
                    <a:pt x="202" y="30"/>
                  </a:lnTo>
                  <a:lnTo>
                    <a:pt x="238" y="63"/>
                  </a:lnTo>
                  <a:lnTo>
                    <a:pt x="243" y="35"/>
                  </a:lnTo>
                  <a:lnTo>
                    <a:pt x="252" y="54"/>
                  </a:lnTo>
                  <a:lnTo>
                    <a:pt x="255" y="7"/>
                  </a:lnTo>
                  <a:lnTo>
                    <a:pt x="270" y="49"/>
                  </a:lnTo>
                  <a:lnTo>
                    <a:pt x="270" y="99"/>
                  </a:lnTo>
                  <a:lnTo>
                    <a:pt x="255" y="79"/>
                  </a:lnTo>
                  <a:lnTo>
                    <a:pt x="255" y="89"/>
                  </a:lnTo>
                  <a:lnTo>
                    <a:pt x="215" y="77"/>
                  </a:lnTo>
                  <a:lnTo>
                    <a:pt x="215" y="92"/>
                  </a:lnTo>
                  <a:lnTo>
                    <a:pt x="195" y="83"/>
                  </a:lnTo>
                  <a:lnTo>
                    <a:pt x="168" y="69"/>
                  </a:lnTo>
                  <a:lnTo>
                    <a:pt x="175" y="88"/>
                  </a:lnTo>
                  <a:lnTo>
                    <a:pt x="140" y="70"/>
                  </a:lnTo>
                  <a:lnTo>
                    <a:pt x="121" y="65"/>
                  </a:lnTo>
                  <a:lnTo>
                    <a:pt x="134" y="89"/>
                  </a:lnTo>
                  <a:lnTo>
                    <a:pt x="87" y="78"/>
                  </a:lnTo>
                  <a:lnTo>
                    <a:pt x="49" y="62"/>
                  </a:lnTo>
                  <a:lnTo>
                    <a:pt x="0" y="6"/>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79" name="Freeform 115"/>
            <p:cNvSpPr>
              <a:spLocks/>
            </p:cNvSpPr>
            <p:nvPr/>
          </p:nvSpPr>
          <p:spPr bwMode="auto">
            <a:xfrm>
              <a:off x="3825" y="2914"/>
              <a:ext cx="115" cy="240"/>
            </a:xfrm>
            <a:custGeom>
              <a:avLst/>
              <a:gdLst>
                <a:gd name="T0" fmla="*/ 30 w 344"/>
                <a:gd name="T1" fmla="*/ 165 h 479"/>
                <a:gd name="T2" fmla="*/ 70 w 344"/>
                <a:gd name="T3" fmla="*/ 147 h 479"/>
                <a:gd name="T4" fmla="*/ 63 w 344"/>
                <a:gd name="T5" fmla="*/ 141 h 479"/>
                <a:gd name="T6" fmla="*/ 80 w 344"/>
                <a:gd name="T7" fmla="*/ 124 h 479"/>
                <a:gd name="T8" fmla="*/ 86 w 344"/>
                <a:gd name="T9" fmla="*/ 110 h 479"/>
                <a:gd name="T10" fmla="*/ 97 w 344"/>
                <a:gd name="T11" fmla="*/ 77 h 479"/>
                <a:gd name="T12" fmla="*/ 82 w 344"/>
                <a:gd name="T13" fmla="*/ 63 h 479"/>
                <a:gd name="T14" fmla="*/ 73 w 344"/>
                <a:gd name="T15" fmla="*/ 61 h 479"/>
                <a:gd name="T16" fmla="*/ 62 w 344"/>
                <a:gd name="T17" fmla="*/ 53 h 479"/>
                <a:gd name="T18" fmla="*/ 53 w 344"/>
                <a:gd name="T19" fmla="*/ 44 h 479"/>
                <a:gd name="T20" fmla="*/ 64 w 344"/>
                <a:gd name="T21" fmla="*/ 39 h 479"/>
                <a:gd name="T22" fmla="*/ 50 w 344"/>
                <a:gd name="T23" fmla="*/ 0 h 479"/>
                <a:gd name="T24" fmla="*/ 81 w 344"/>
                <a:gd name="T25" fmla="*/ 29 h 479"/>
                <a:gd name="T26" fmla="*/ 99 w 344"/>
                <a:gd name="T27" fmla="*/ 56 h 479"/>
                <a:gd name="T28" fmla="*/ 115 w 344"/>
                <a:gd name="T29" fmla="*/ 105 h 479"/>
                <a:gd name="T30" fmla="*/ 97 w 344"/>
                <a:gd name="T31" fmla="*/ 151 h 479"/>
                <a:gd name="T32" fmla="*/ 78 w 344"/>
                <a:gd name="T33" fmla="*/ 193 h 479"/>
                <a:gd name="T34" fmla="*/ 65 w 344"/>
                <a:gd name="T35" fmla="*/ 225 h 479"/>
                <a:gd name="T36" fmla="*/ 63 w 344"/>
                <a:gd name="T37" fmla="*/ 216 h 479"/>
                <a:gd name="T38" fmla="*/ 46 w 344"/>
                <a:gd name="T39" fmla="*/ 219 h 479"/>
                <a:gd name="T40" fmla="*/ 40 w 344"/>
                <a:gd name="T41" fmla="*/ 229 h 479"/>
                <a:gd name="T42" fmla="*/ 30 w 344"/>
                <a:gd name="T43" fmla="*/ 238 h 479"/>
                <a:gd name="T44" fmla="*/ 22 w 344"/>
                <a:gd name="T45" fmla="*/ 205 h 479"/>
                <a:gd name="T46" fmla="*/ 34 w 344"/>
                <a:gd name="T47" fmla="*/ 196 h 479"/>
                <a:gd name="T48" fmla="*/ 42 w 344"/>
                <a:gd name="T49" fmla="*/ 185 h 479"/>
                <a:gd name="T50" fmla="*/ 50 w 344"/>
                <a:gd name="T51" fmla="*/ 181 h 479"/>
                <a:gd name="T52" fmla="*/ 46 w 344"/>
                <a:gd name="T53" fmla="*/ 177 h 479"/>
                <a:gd name="T54" fmla="*/ 35 w 344"/>
                <a:gd name="T55" fmla="*/ 189 h 479"/>
                <a:gd name="T56" fmla="*/ 26 w 344"/>
                <a:gd name="T57" fmla="*/ 198 h 479"/>
                <a:gd name="T58" fmla="*/ 8 w 344"/>
                <a:gd name="T59" fmla="*/ 171 h 479"/>
                <a:gd name="T60" fmla="*/ 10 w 344"/>
                <a:gd name="T61" fmla="*/ 160 h 479"/>
                <a:gd name="T62" fmla="*/ 10 w 344"/>
                <a:gd name="T63" fmla="*/ 160 h 4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4" h="479">
                  <a:moveTo>
                    <a:pt x="31" y="320"/>
                  </a:moveTo>
                  <a:lnTo>
                    <a:pt x="89" y="329"/>
                  </a:lnTo>
                  <a:lnTo>
                    <a:pt x="149" y="320"/>
                  </a:lnTo>
                  <a:lnTo>
                    <a:pt x="208" y="294"/>
                  </a:lnTo>
                  <a:lnTo>
                    <a:pt x="125" y="304"/>
                  </a:lnTo>
                  <a:lnTo>
                    <a:pt x="187" y="281"/>
                  </a:lnTo>
                  <a:lnTo>
                    <a:pt x="157" y="275"/>
                  </a:lnTo>
                  <a:lnTo>
                    <a:pt x="238" y="247"/>
                  </a:lnTo>
                  <a:lnTo>
                    <a:pt x="204" y="235"/>
                  </a:lnTo>
                  <a:lnTo>
                    <a:pt x="256" y="220"/>
                  </a:lnTo>
                  <a:lnTo>
                    <a:pt x="289" y="179"/>
                  </a:lnTo>
                  <a:lnTo>
                    <a:pt x="290" y="153"/>
                  </a:lnTo>
                  <a:lnTo>
                    <a:pt x="245" y="166"/>
                  </a:lnTo>
                  <a:lnTo>
                    <a:pt x="245" y="126"/>
                  </a:lnTo>
                  <a:lnTo>
                    <a:pt x="191" y="169"/>
                  </a:lnTo>
                  <a:lnTo>
                    <a:pt x="217" y="121"/>
                  </a:lnTo>
                  <a:lnTo>
                    <a:pt x="168" y="143"/>
                  </a:lnTo>
                  <a:lnTo>
                    <a:pt x="184" y="105"/>
                  </a:lnTo>
                  <a:lnTo>
                    <a:pt x="150" y="121"/>
                  </a:lnTo>
                  <a:lnTo>
                    <a:pt x="160" y="87"/>
                  </a:lnTo>
                  <a:lnTo>
                    <a:pt x="153" y="36"/>
                  </a:lnTo>
                  <a:lnTo>
                    <a:pt x="191" y="78"/>
                  </a:lnTo>
                  <a:lnTo>
                    <a:pt x="178" y="36"/>
                  </a:lnTo>
                  <a:lnTo>
                    <a:pt x="151" y="0"/>
                  </a:lnTo>
                  <a:lnTo>
                    <a:pt x="202" y="16"/>
                  </a:lnTo>
                  <a:lnTo>
                    <a:pt x="242" y="57"/>
                  </a:lnTo>
                  <a:lnTo>
                    <a:pt x="286" y="76"/>
                  </a:lnTo>
                  <a:lnTo>
                    <a:pt x="296" y="112"/>
                  </a:lnTo>
                  <a:lnTo>
                    <a:pt x="331" y="151"/>
                  </a:lnTo>
                  <a:lnTo>
                    <a:pt x="344" y="210"/>
                  </a:lnTo>
                  <a:lnTo>
                    <a:pt x="341" y="259"/>
                  </a:lnTo>
                  <a:lnTo>
                    <a:pt x="289" y="302"/>
                  </a:lnTo>
                  <a:lnTo>
                    <a:pt x="273" y="355"/>
                  </a:lnTo>
                  <a:lnTo>
                    <a:pt x="232" y="385"/>
                  </a:lnTo>
                  <a:lnTo>
                    <a:pt x="211" y="421"/>
                  </a:lnTo>
                  <a:lnTo>
                    <a:pt x="195" y="450"/>
                  </a:lnTo>
                  <a:lnTo>
                    <a:pt x="161" y="479"/>
                  </a:lnTo>
                  <a:lnTo>
                    <a:pt x="187" y="431"/>
                  </a:lnTo>
                  <a:lnTo>
                    <a:pt x="170" y="451"/>
                  </a:lnTo>
                  <a:lnTo>
                    <a:pt x="139" y="438"/>
                  </a:lnTo>
                  <a:lnTo>
                    <a:pt x="164" y="462"/>
                  </a:lnTo>
                  <a:lnTo>
                    <a:pt x="119" y="457"/>
                  </a:lnTo>
                  <a:lnTo>
                    <a:pt x="151" y="473"/>
                  </a:lnTo>
                  <a:lnTo>
                    <a:pt x="89" y="476"/>
                  </a:lnTo>
                  <a:lnTo>
                    <a:pt x="88" y="436"/>
                  </a:lnTo>
                  <a:lnTo>
                    <a:pt x="65" y="410"/>
                  </a:lnTo>
                  <a:lnTo>
                    <a:pt x="113" y="429"/>
                  </a:lnTo>
                  <a:lnTo>
                    <a:pt x="103" y="391"/>
                  </a:lnTo>
                  <a:lnTo>
                    <a:pt x="122" y="396"/>
                  </a:lnTo>
                  <a:lnTo>
                    <a:pt x="126" y="369"/>
                  </a:lnTo>
                  <a:lnTo>
                    <a:pt x="146" y="388"/>
                  </a:lnTo>
                  <a:lnTo>
                    <a:pt x="151" y="361"/>
                  </a:lnTo>
                  <a:lnTo>
                    <a:pt x="194" y="331"/>
                  </a:lnTo>
                  <a:lnTo>
                    <a:pt x="137" y="354"/>
                  </a:lnTo>
                  <a:lnTo>
                    <a:pt x="92" y="355"/>
                  </a:lnTo>
                  <a:lnTo>
                    <a:pt x="105" y="378"/>
                  </a:lnTo>
                  <a:lnTo>
                    <a:pt x="72" y="368"/>
                  </a:lnTo>
                  <a:lnTo>
                    <a:pt x="79" y="395"/>
                  </a:lnTo>
                  <a:lnTo>
                    <a:pt x="55" y="363"/>
                  </a:lnTo>
                  <a:lnTo>
                    <a:pt x="25" y="342"/>
                  </a:lnTo>
                  <a:lnTo>
                    <a:pt x="0" y="319"/>
                  </a:lnTo>
                  <a:lnTo>
                    <a:pt x="31" y="3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0" name="Freeform 116"/>
            <p:cNvSpPr>
              <a:spLocks/>
            </p:cNvSpPr>
            <p:nvPr/>
          </p:nvSpPr>
          <p:spPr bwMode="auto">
            <a:xfrm>
              <a:off x="3810" y="3041"/>
              <a:ext cx="46" cy="133"/>
            </a:xfrm>
            <a:custGeom>
              <a:avLst/>
              <a:gdLst>
                <a:gd name="T0" fmla="*/ 22 w 137"/>
                <a:gd name="T1" fmla="*/ 112 h 266"/>
                <a:gd name="T2" fmla="*/ 14 w 137"/>
                <a:gd name="T3" fmla="*/ 129 h 266"/>
                <a:gd name="T4" fmla="*/ 29 w 137"/>
                <a:gd name="T5" fmla="*/ 116 h 266"/>
                <a:gd name="T6" fmla="*/ 20 w 137"/>
                <a:gd name="T7" fmla="*/ 133 h 266"/>
                <a:gd name="T8" fmla="*/ 33 w 137"/>
                <a:gd name="T9" fmla="*/ 124 h 266"/>
                <a:gd name="T10" fmla="*/ 31 w 137"/>
                <a:gd name="T11" fmla="*/ 131 h 266"/>
                <a:gd name="T12" fmla="*/ 43 w 137"/>
                <a:gd name="T13" fmla="*/ 123 h 266"/>
                <a:gd name="T14" fmla="*/ 45 w 137"/>
                <a:gd name="T15" fmla="*/ 107 h 266"/>
                <a:gd name="T16" fmla="*/ 46 w 137"/>
                <a:gd name="T17" fmla="*/ 93 h 266"/>
                <a:gd name="T18" fmla="*/ 37 w 137"/>
                <a:gd name="T19" fmla="*/ 85 h 266"/>
                <a:gd name="T20" fmla="*/ 31 w 137"/>
                <a:gd name="T21" fmla="*/ 66 h 266"/>
                <a:gd name="T22" fmla="*/ 38 w 137"/>
                <a:gd name="T23" fmla="*/ 74 h 266"/>
                <a:gd name="T24" fmla="*/ 34 w 137"/>
                <a:gd name="T25" fmla="*/ 45 h 266"/>
                <a:gd name="T26" fmla="*/ 29 w 137"/>
                <a:gd name="T27" fmla="*/ 38 h 266"/>
                <a:gd name="T28" fmla="*/ 45 w 137"/>
                <a:gd name="T29" fmla="*/ 21 h 266"/>
                <a:gd name="T30" fmla="*/ 26 w 137"/>
                <a:gd name="T31" fmla="*/ 24 h 266"/>
                <a:gd name="T32" fmla="*/ 44 w 137"/>
                <a:gd name="T33" fmla="*/ 9 h 266"/>
                <a:gd name="T34" fmla="*/ 23 w 137"/>
                <a:gd name="T35" fmla="*/ 14 h 266"/>
                <a:gd name="T36" fmla="*/ 14 w 137"/>
                <a:gd name="T37" fmla="*/ 5 h 266"/>
                <a:gd name="T38" fmla="*/ 14 w 137"/>
                <a:gd name="T39" fmla="*/ 17 h 266"/>
                <a:gd name="T40" fmla="*/ 7 w 137"/>
                <a:gd name="T41" fmla="*/ 0 h 266"/>
                <a:gd name="T42" fmla="*/ 7 w 137"/>
                <a:gd name="T43" fmla="*/ 34 h 266"/>
                <a:gd name="T44" fmla="*/ 0 w 137"/>
                <a:gd name="T45" fmla="*/ 22 h 266"/>
                <a:gd name="T46" fmla="*/ 9 w 137"/>
                <a:gd name="T47" fmla="*/ 46 h 266"/>
                <a:gd name="T48" fmla="*/ 14 w 137"/>
                <a:gd name="T49" fmla="*/ 61 h 266"/>
                <a:gd name="T50" fmla="*/ 1 w 137"/>
                <a:gd name="T51" fmla="*/ 45 h 266"/>
                <a:gd name="T52" fmla="*/ 14 w 137"/>
                <a:gd name="T53" fmla="*/ 69 h 266"/>
                <a:gd name="T54" fmla="*/ 23 w 137"/>
                <a:gd name="T55" fmla="*/ 79 h 266"/>
                <a:gd name="T56" fmla="*/ 23 w 137"/>
                <a:gd name="T57" fmla="*/ 92 h 266"/>
                <a:gd name="T58" fmla="*/ 22 w 137"/>
                <a:gd name="T59" fmla="*/ 101 h 266"/>
                <a:gd name="T60" fmla="*/ 13 w 137"/>
                <a:gd name="T61" fmla="*/ 119 h 266"/>
                <a:gd name="T62" fmla="*/ 22 w 137"/>
                <a:gd name="T63" fmla="*/ 112 h 266"/>
                <a:gd name="T64" fmla="*/ 22 w 137"/>
                <a:gd name="T65" fmla="*/ 112 h 266"/>
                <a:gd name="T66" fmla="*/ 22 w 137"/>
                <a:gd name="T67" fmla="*/ 112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7" h="266">
                  <a:moveTo>
                    <a:pt x="65" y="224"/>
                  </a:moveTo>
                  <a:lnTo>
                    <a:pt x="43" y="257"/>
                  </a:lnTo>
                  <a:lnTo>
                    <a:pt x="86" y="232"/>
                  </a:lnTo>
                  <a:lnTo>
                    <a:pt x="59" y="266"/>
                  </a:lnTo>
                  <a:lnTo>
                    <a:pt x="99" y="248"/>
                  </a:lnTo>
                  <a:lnTo>
                    <a:pt x="92" y="262"/>
                  </a:lnTo>
                  <a:lnTo>
                    <a:pt x="128" y="245"/>
                  </a:lnTo>
                  <a:lnTo>
                    <a:pt x="133" y="213"/>
                  </a:lnTo>
                  <a:lnTo>
                    <a:pt x="137" y="185"/>
                  </a:lnTo>
                  <a:lnTo>
                    <a:pt x="110" y="170"/>
                  </a:lnTo>
                  <a:lnTo>
                    <a:pt x="92" y="131"/>
                  </a:lnTo>
                  <a:lnTo>
                    <a:pt x="114" y="148"/>
                  </a:lnTo>
                  <a:lnTo>
                    <a:pt x="100" y="89"/>
                  </a:lnTo>
                  <a:lnTo>
                    <a:pt x="86" y="75"/>
                  </a:lnTo>
                  <a:lnTo>
                    <a:pt x="133" y="41"/>
                  </a:lnTo>
                  <a:lnTo>
                    <a:pt x="76" y="47"/>
                  </a:lnTo>
                  <a:lnTo>
                    <a:pt x="131" y="18"/>
                  </a:lnTo>
                  <a:lnTo>
                    <a:pt x="69" y="27"/>
                  </a:lnTo>
                  <a:lnTo>
                    <a:pt x="43" y="10"/>
                  </a:lnTo>
                  <a:lnTo>
                    <a:pt x="43" y="34"/>
                  </a:lnTo>
                  <a:lnTo>
                    <a:pt x="21" y="0"/>
                  </a:lnTo>
                  <a:lnTo>
                    <a:pt x="22" y="68"/>
                  </a:lnTo>
                  <a:lnTo>
                    <a:pt x="0" y="43"/>
                  </a:lnTo>
                  <a:lnTo>
                    <a:pt x="28" y="91"/>
                  </a:lnTo>
                  <a:lnTo>
                    <a:pt x="41" y="122"/>
                  </a:lnTo>
                  <a:lnTo>
                    <a:pt x="2" y="89"/>
                  </a:lnTo>
                  <a:lnTo>
                    <a:pt x="43" y="137"/>
                  </a:lnTo>
                  <a:lnTo>
                    <a:pt x="68" y="158"/>
                  </a:lnTo>
                  <a:lnTo>
                    <a:pt x="69" y="183"/>
                  </a:lnTo>
                  <a:lnTo>
                    <a:pt x="66" y="202"/>
                  </a:lnTo>
                  <a:lnTo>
                    <a:pt x="39" y="237"/>
                  </a:lnTo>
                  <a:lnTo>
                    <a:pt x="65"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1" name="Freeform 117"/>
            <p:cNvSpPr>
              <a:spLocks/>
            </p:cNvSpPr>
            <p:nvPr/>
          </p:nvSpPr>
          <p:spPr bwMode="auto">
            <a:xfrm>
              <a:off x="3828" y="3145"/>
              <a:ext cx="54" cy="88"/>
            </a:xfrm>
            <a:custGeom>
              <a:avLst/>
              <a:gdLst>
                <a:gd name="T0" fmla="*/ 3 w 161"/>
                <a:gd name="T1" fmla="*/ 50 h 176"/>
                <a:gd name="T2" fmla="*/ 18 w 161"/>
                <a:gd name="T3" fmla="*/ 49 h 176"/>
                <a:gd name="T4" fmla="*/ 25 w 161"/>
                <a:gd name="T5" fmla="*/ 36 h 176"/>
                <a:gd name="T6" fmla="*/ 38 w 161"/>
                <a:gd name="T7" fmla="*/ 27 h 176"/>
                <a:gd name="T8" fmla="*/ 45 w 161"/>
                <a:gd name="T9" fmla="*/ 6 h 176"/>
                <a:gd name="T10" fmla="*/ 54 w 161"/>
                <a:gd name="T11" fmla="*/ 0 h 176"/>
                <a:gd name="T12" fmla="*/ 45 w 161"/>
                <a:gd name="T13" fmla="*/ 23 h 176"/>
                <a:gd name="T14" fmla="*/ 29 w 161"/>
                <a:gd name="T15" fmla="*/ 40 h 176"/>
                <a:gd name="T16" fmla="*/ 22 w 161"/>
                <a:gd name="T17" fmla="*/ 52 h 176"/>
                <a:gd name="T18" fmla="*/ 24 w 161"/>
                <a:gd name="T19" fmla="*/ 60 h 176"/>
                <a:gd name="T20" fmla="*/ 24 w 161"/>
                <a:gd name="T21" fmla="*/ 62 h 176"/>
                <a:gd name="T22" fmla="*/ 24 w 161"/>
                <a:gd name="T23" fmla="*/ 77 h 176"/>
                <a:gd name="T24" fmla="*/ 22 w 161"/>
                <a:gd name="T25" fmla="*/ 86 h 176"/>
                <a:gd name="T26" fmla="*/ 17 w 161"/>
                <a:gd name="T27" fmla="*/ 88 h 176"/>
                <a:gd name="T28" fmla="*/ 12 w 161"/>
                <a:gd name="T29" fmla="*/ 87 h 176"/>
                <a:gd name="T30" fmla="*/ 19 w 161"/>
                <a:gd name="T31" fmla="*/ 83 h 176"/>
                <a:gd name="T32" fmla="*/ 22 w 161"/>
                <a:gd name="T33" fmla="*/ 74 h 176"/>
                <a:gd name="T34" fmla="*/ 20 w 161"/>
                <a:gd name="T35" fmla="*/ 58 h 176"/>
                <a:gd name="T36" fmla="*/ 19 w 161"/>
                <a:gd name="T37" fmla="*/ 53 h 176"/>
                <a:gd name="T38" fmla="*/ 10 w 161"/>
                <a:gd name="T39" fmla="*/ 54 h 176"/>
                <a:gd name="T40" fmla="*/ 11 w 161"/>
                <a:gd name="T41" fmla="*/ 71 h 176"/>
                <a:gd name="T42" fmla="*/ 7 w 161"/>
                <a:gd name="T43" fmla="*/ 85 h 176"/>
                <a:gd name="T44" fmla="*/ 6 w 161"/>
                <a:gd name="T45" fmla="*/ 63 h 176"/>
                <a:gd name="T46" fmla="*/ 0 w 161"/>
                <a:gd name="T47" fmla="*/ 54 h 176"/>
                <a:gd name="T48" fmla="*/ 0 w 161"/>
                <a:gd name="T49" fmla="*/ 42 h 176"/>
                <a:gd name="T50" fmla="*/ 3 w 161"/>
                <a:gd name="T51" fmla="*/ 50 h 176"/>
                <a:gd name="T52" fmla="*/ 3 w 161"/>
                <a:gd name="T53" fmla="*/ 50 h 176"/>
                <a:gd name="T54" fmla="*/ 3 w 161"/>
                <a:gd name="T55" fmla="*/ 50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1" h="176">
                  <a:moveTo>
                    <a:pt x="10" y="100"/>
                  </a:moveTo>
                  <a:lnTo>
                    <a:pt x="55" y="97"/>
                  </a:lnTo>
                  <a:lnTo>
                    <a:pt x="75" y="72"/>
                  </a:lnTo>
                  <a:lnTo>
                    <a:pt x="112" y="54"/>
                  </a:lnTo>
                  <a:lnTo>
                    <a:pt x="134" y="11"/>
                  </a:lnTo>
                  <a:lnTo>
                    <a:pt x="161" y="0"/>
                  </a:lnTo>
                  <a:lnTo>
                    <a:pt x="134" y="45"/>
                  </a:lnTo>
                  <a:lnTo>
                    <a:pt x="85" y="79"/>
                  </a:lnTo>
                  <a:lnTo>
                    <a:pt x="66" y="103"/>
                  </a:lnTo>
                  <a:lnTo>
                    <a:pt x="71" y="120"/>
                  </a:lnTo>
                  <a:lnTo>
                    <a:pt x="72" y="124"/>
                  </a:lnTo>
                  <a:lnTo>
                    <a:pt x="73" y="153"/>
                  </a:lnTo>
                  <a:lnTo>
                    <a:pt x="65" y="172"/>
                  </a:lnTo>
                  <a:lnTo>
                    <a:pt x="52" y="176"/>
                  </a:lnTo>
                  <a:lnTo>
                    <a:pt x="37" y="173"/>
                  </a:lnTo>
                  <a:lnTo>
                    <a:pt x="58" y="166"/>
                  </a:lnTo>
                  <a:lnTo>
                    <a:pt x="66" y="147"/>
                  </a:lnTo>
                  <a:lnTo>
                    <a:pt x="61" y="116"/>
                  </a:lnTo>
                  <a:lnTo>
                    <a:pt x="56" y="105"/>
                  </a:lnTo>
                  <a:lnTo>
                    <a:pt x="30" y="107"/>
                  </a:lnTo>
                  <a:lnTo>
                    <a:pt x="32" y="142"/>
                  </a:lnTo>
                  <a:lnTo>
                    <a:pt x="20" y="170"/>
                  </a:lnTo>
                  <a:lnTo>
                    <a:pt x="18" y="125"/>
                  </a:lnTo>
                  <a:lnTo>
                    <a:pt x="0" y="107"/>
                  </a:lnTo>
                  <a:lnTo>
                    <a:pt x="0" y="84"/>
                  </a:lnTo>
                  <a:lnTo>
                    <a:pt x="1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2" name="Freeform 118"/>
            <p:cNvSpPr>
              <a:spLocks/>
            </p:cNvSpPr>
            <p:nvPr/>
          </p:nvSpPr>
          <p:spPr bwMode="auto">
            <a:xfrm>
              <a:off x="3824" y="3215"/>
              <a:ext cx="26" cy="17"/>
            </a:xfrm>
            <a:custGeom>
              <a:avLst/>
              <a:gdLst>
                <a:gd name="T0" fmla="*/ 2 w 77"/>
                <a:gd name="T1" fmla="*/ 6 h 35"/>
                <a:gd name="T2" fmla="*/ 5 w 77"/>
                <a:gd name="T3" fmla="*/ 12 h 35"/>
                <a:gd name="T4" fmla="*/ 10 w 77"/>
                <a:gd name="T5" fmla="*/ 17 h 35"/>
                <a:gd name="T6" fmla="*/ 22 w 77"/>
                <a:gd name="T7" fmla="*/ 17 h 35"/>
                <a:gd name="T8" fmla="*/ 26 w 77"/>
                <a:gd name="T9" fmla="*/ 16 h 35"/>
                <a:gd name="T10" fmla="*/ 14 w 77"/>
                <a:gd name="T11" fmla="*/ 13 h 35"/>
                <a:gd name="T12" fmla="*/ 15 w 77"/>
                <a:gd name="T13" fmla="*/ 2 h 35"/>
                <a:gd name="T14" fmla="*/ 10 w 77"/>
                <a:gd name="T15" fmla="*/ 10 h 35"/>
                <a:gd name="T16" fmla="*/ 0 w 77"/>
                <a:gd name="T17" fmla="*/ 0 h 35"/>
                <a:gd name="T18" fmla="*/ 2 w 77"/>
                <a:gd name="T19" fmla="*/ 6 h 35"/>
                <a:gd name="T20" fmla="*/ 2 w 77"/>
                <a:gd name="T21" fmla="*/ 6 h 35"/>
                <a:gd name="T22" fmla="*/ 2 w 77"/>
                <a:gd name="T23" fmla="*/ 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35">
                  <a:moveTo>
                    <a:pt x="6" y="12"/>
                  </a:moveTo>
                  <a:lnTo>
                    <a:pt x="14" y="24"/>
                  </a:lnTo>
                  <a:lnTo>
                    <a:pt x="30" y="35"/>
                  </a:lnTo>
                  <a:lnTo>
                    <a:pt x="64" y="35"/>
                  </a:lnTo>
                  <a:lnTo>
                    <a:pt x="77" y="32"/>
                  </a:lnTo>
                  <a:lnTo>
                    <a:pt x="41" y="26"/>
                  </a:lnTo>
                  <a:lnTo>
                    <a:pt x="44" y="4"/>
                  </a:lnTo>
                  <a:lnTo>
                    <a:pt x="31" y="20"/>
                  </a:lnTo>
                  <a:lnTo>
                    <a:pt x="0" y="0"/>
                  </a:lnTo>
                  <a:lnTo>
                    <a:pt x="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3" name="Freeform 119"/>
            <p:cNvSpPr>
              <a:spLocks/>
            </p:cNvSpPr>
            <p:nvPr/>
          </p:nvSpPr>
          <p:spPr bwMode="auto">
            <a:xfrm>
              <a:off x="3611" y="3848"/>
              <a:ext cx="448" cy="182"/>
            </a:xfrm>
            <a:custGeom>
              <a:avLst/>
              <a:gdLst>
                <a:gd name="T0" fmla="*/ 330 w 1343"/>
                <a:gd name="T1" fmla="*/ 0 h 363"/>
                <a:gd name="T2" fmla="*/ 336 w 1343"/>
                <a:gd name="T3" fmla="*/ 33 h 363"/>
                <a:gd name="T4" fmla="*/ 359 w 1343"/>
                <a:gd name="T5" fmla="*/ 86 h 363"/>
                <a:gd name="T6" fmla="*/ 372 w 1343"/>
                <a:gd name="T7" fmla="*/ 126 h 363"/>
                <a:gd name="T8" fmla="*/ 448 w 1343"/>
                <a:gd name="T9" fmla="*/ 182 h 363"/>
                <a:gd name="T10" fmla="*/ 357 w 1343"/>
                <a:gd name="T11" fmla="*/ 140 h 363"/>
                <a:gd name="T12" fmla="*/ 0 w 1343"/>
                <a:gd name="T13" fmla="*/ 5 h 363"/>
                <a:gd name="T14" fmla="*/ 359 w 1343"/>
                <a:gd name="T15" fmla="*/ 131 h 363"/>
                <a:gd name="T16" fmla="*/ 331 w 1343"/>
                <a:gd name="T17" fmla="*/ 89 h 363"/>
                <a:gd name="T18" fmla="*/ 331 w 1343"/>
                <a:gd name="T19" fmla="*/ 48 h 363"/>
                <a:gd name="T20" fmla="*/ 323 w 1343"/>
                <a:gd name="T21" fmla="*/ 35 h 363"/>
                <a:gd name="T22" fmla="*/ 295 w 1343"/>
                <a:gd name="T23" fmla="*/ 41 h 363"/>
                <a:gd name="T24" fmla="*/ 255 w 1343"/>
                <a:gd name="T25" fmla="*/ 58 h 363"/>
                <a:gd name="T26" fmla="*/ 297 w 1343"/>
                <a:gd name="T27" fmla="*/ 31 h 363"/>
                <a:gd name="T28" fmla="*/ 319 w 1343"/>
                <a:gd name="T29" fmla="*/ 26 h 363"/>
                <a:gd name="T30" fmla="*/ 315 w 1343"/>
                <a:gd name="T31" fmla="*/ 0 h 363"/>
                <a:gd name="T32" fmla="*/ 330 w 1343"/>
                <a:gd name="T33" fmla="*/ 0 h 363"/>
                <a:gd name="T34" fmla="*/ 330 w 1343"/>
                <a:gd name="T35" fmla="*/ 0 h 363"/>
                <a:gd name="T36" fmla="*/ 330 w 1343"/>
                <a:gd name="T37" fmla="*/ 0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3" h="363">
                  <a:moveTo>
                    <a:pt x="988" y="0"/>
                  </a:moveTo>
                  <a:lnTo>
                    <a:pt x="1006" y="65"/>
                  </a:lnTo>
                  <a:lnTo>
                    <a:pt x="1077" y="172"/>
                  </a:lnTo>
                  <a:lnTo>
                    <a:pt x="1115" y="251"/>
                  </a:lnTo>
                  <a:lnTo>
                    <a:pt x="1343" y="363"/>
                  </a:lnTo>
                  <a:lnTo>
                    <a:pt x="1070" y="279"/>
                  </a:lnTo>
                  <a:lnTo>
                    <a:pt x="0" y="10"/>
                  </a:lnTo>
                  <a:lnTo>
                    <a:pt x="1077" y="262"/>
                  </a:lnTo>
                  <a:lnTo>
                    <a:pt x="992" y="177"/>
                  </a:lnTo>
                  <a:lnTo>
                    <a:pt x="992" y="95"/>
                  </a:lnTo>
                  <a:lnTo>
                    <a:pt x="969" y="70"/>
                  </a:lnTo>
                  <a:lnTo>
                    <a:pt x="884" y="82"/>
                  </a:lnTo>
                  <a:lnTo>
                    <a:pt x="764" y="115"/>
                  </a:lnTo>
                  <a:lnTo>
                    <a:pt x="891" y="62"/>
                  </a:lnTo>
                  <a:lnTo>
                    <a:pt x="955" y="52"/>
                  </a:lnTo>
                  <a:lnTo>
                    <a:pt x="944" y="0"/>
                  </a:lnTo>
                  <a:lnTo>
                    <a:pt x="9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4" name="Freeform 120"/>
            <p:cNvSpPr>
              <a:spLocks/>
            </p:cNvSpPr>
            <p:nvPr/>
          </p:nvSpPr>
          <p:spPr bwMode="auto">
            <a:xfrm>
              <a:off x="3442" y="3769"/>
              <a:ext cx="193" cy="94"/>
            </a:xfrm>
            <a:custGeom>
              <a:avLst/>
              <a:gdLst>
                <a:gd name="T0" fmla="*/ 176 w 579"/>
                <a:gd name="T1" fmla="*/ 23 h 189"/>
                <a:gd name="T2" fmla="*/ 175 w 579"/>
                <a:gd name="T3" fmla="*/ 0 h 189"/>
                <a:gd name="T4" fmla="*/ 162 w 579"/>
                <a:gd name="T5" fmla="*/ 22 h 189"/>
                <a:gd name="T6" fmla="*/ 145 w 579"/>
                <a:gd name="T7" fmla="*/ 38 h 189"/>
                <a:gd name="T8" fmla="*/ 114 w 579"/>
                <a:gd name="T9" fmla="*/ 56 h 189"/>
                <a:gd name="T10" fmla="*/ 97 w 579"/>
                <a:gd name="T11" fmla="*/ 50 h 189"/>
                <a:gd name="T12" fmla="*/ 6 w 579"/>
                <a:gd name="T13" fmla="*/ 20 h 189"/>
                <a:gd name="T14" fmla="*/ 0 w 579"/>
                <a:gd name="T15" fmla="*/ 24 h 189"/>
                <a:gd name="T16" fmla="*/ 193 w 579"/>
                <a:gd name="T17" fmla="*/ 94 h 189"/>
                <a:gd name="T18" fmla="*/ 136 w 579"/>
                <a:gd name="T19" fmla="*/ 57 h 189"/>
                <a:gd name="T20" fmla="*/ 159 w 579"/>
                <a:gd name="T21" fmla="*/ 41 h 189"/>
                <a:gd name="T22" fmla="*/ 185 w 579"/>
                <a:gd name="T23" fmla="*/ 42 h 189"/>
                <a:gd name="T24" fmla="*/ 176 w 579"/>
                <a:gd name="T25" fmla="*/ 23 h 189"/>
                <a:gd name="T26" fmla="*/ 176 w 579"/>
                <a:gd name="T27" fmla="*/ 23 h 189"/>
                <a:gd name="T28" fmla="*/ 176 w 579"/>
                <a:gd name="T29" fmla="*/ 23 h 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9" h="189">
                  <a:moveTo>
                    <a:pt x="527" y="47"/>
                  </a:moveTo>
                  <a:lnTo>
                    <a:pt x="524" y="0"/>
                  </a:lnTo>
                  <a:lnTo>
                    <a:pt x="486" y="44"/>
                  </a:lnTo>
                  <a:lnTo>
                    <a:pt x="435" y="77"/>
                  </a:lnTo>
                  <a:lnTo>
                    <a:pt x="341" y="112"/>
                  </a:lnTo>
                  <a:lnTo>
                    <a:pt x="291" y="101"/>
                  </a:lnTo>
                  <a:lnTo>
                    <a:pt x="18" y="40"/>
                  </a:lnTo>
                  <a:lnTo>
                    <a:pt x="0" y="48"/>
                  </a:lnTo>
                  <a:lnTo>
                    <a:pt x="579" y="189"/>
                  </a:lnTo>
                  <a:lnTo>
                    <a:pt x="408" y="115"/>
                  </a:lnTo>
                  <a:lnTo>
                    <a:pt x="478" y="82"/>
                  </a:lnTo>
                  <a:lnTo>
                    <a:pt x="554" y="85"/>
                  </a:lnTo>
                  <a:lnTo>
                    <a:pt x="527"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5" name="Freeform 121"/>
            <p:cNvSpPr>
              <a:spLocks/>
            </p:cNvSpPr>
            <p:nvPr/>
          </p:nvSpPr>
          <p:spPr bwMode="auto">
            <a:xfrm>
              <a:off x="3642" y="3812"/>
              <a:ext cx="148" cy="73"/>
            </a:xfrm>
            <a:custGeom>
              <a:avLst/>
              <a:gdLst>
                <a:gd name="T0" fmla="*/ 25 w 443"/>
                <a:gd name="T1" fmla="*/ 46 h 147"/>
                <a:gd name="T2" fmla="*/ 53 w 443"/>
                <a:gd name="T3" fmla="*/ 67 h 147"/>
                <a:gd name="T4" fmla="*/ 114 w 443"/>
                <a:gd name="T5" fmla="*/ 73 h 147"/>
                <a:gd name="T6" fmla="*/ 148 w 443"/>
                <a:gd name="T7" fmla="*/ 71 h 147"/>
                <a:gd name="T8" fmla="*/ 108 w 443"/>
                <a:gd name="T9" fmla="*/ 49 h 147"/>
                <a:gd name="T10" fmla="*/ 53 w 443"/>
                <a:gd name="T11" fmla="*/ 7 h 147"/>
                <a:gd name="T12" fmla="*/ 70 w 443"/>
                <a:gd name="T13" fmla="*/ 45 h 147"/>
                <a:gd name="T14" fmla="*/ 82 w 443"/>
                <a:gd name="T15" fmla="*/ 61 h 147"/>
                <a:gd name="T16" fmla="*/ 50 w 443"/>
                <a:gd name="T17" fmla="*/ 42 h 147"/>
                <a:gd name="T18" fmla="*/ 0 w 443"/>
                <a:gd name="T19" fmla="*/ 0 h 147"/>
                <a:gd name="T20" fmla="*/ 25 w 443"/>
                <a:gd name="T21" fmla="*/ 46 h 147"/>
                <a:gd name="T22" fmla="*/ 25 w 443"/>
                <a:gd name="T23" fmla="*/ 46 h 147"/>
                <a:gd name="T24" fmla="*/ 25 w 443"/>
                <a:gd name="T25" fmla="*/ 46 h 1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3" h="147">
                  <a:moveTo>
                    <a:pt x="75" y="92"/>
                  </a:moveTo>
                  <a:lnTo>
                    <a:pt x="160" y="134"/>
                  </a:lnTo>
                  <a:lnTo>
                    <a:pt x="340" y="147"/>
                  </a:lnTo>
                  <a:lnTo>
                    <a:pt x="443" y="142"/>
                  </a:lnTo>
                  <a:lnTo>
                    <a:pt x="324" y="99"/>
                  </a:lnTo>
                  <a:lnTo>
                    <a:pt x="160" y="14"/>
                  </a:lnTo>
                  <a:lnTo>
                    <a:pt x="209" y="90"/>
                  </a:lnTo>
                  <a:lnTo>
                    <a:pt x="246" y="122"/>
                  </a:lnTo>
                  <a:lnTo>
                    <a:pt x="150" y="84"/>
                  </a:lnTo>
                  <a:lnTo>
                    <a:pt x="0" y="0"/>
                  </a:lnTo>
                  <a:lnTo>
                    <a:pt x="75"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6" name="Freeform 122"/>
            <p:cNvSpPr>
              <a:spLocks/>
            </p:cNvSpPr>
            <p:nvPr/>
          </p:nvSpPr>
          <p:spPr bwMode="auto">
            <a:xfrm>
              <a:off x="3307" y="3325"/>
              <a:ext cx="219" cy="203"/>
            </a:xfrm>
            <a:custGeom>
              <a:avLst/>
              <a:gdLst>
                <a:gd name="T0" fmla="*/ 214 w 656"/>
                <a:gd name="T1" fmla="*/ 199 h 407"/>
                <a:gd name="T2" fmla="*/ 181 w 656"/>
                <a:gd name="T3" fmla="*/ 120 h 407"/>
                <a:gd name="T4" fmla="*/ 139 w 656"/>
                <a:gd name="T5" fmla="*/ 0 h 407"/>
                <a:gd name="T6" fmla="*/ 21 w 656"/>
                <a:gd name="T7" fmla="*/ 42 h 407"/>
                <a:gd name="T8" fmla="*/ 0 w 656"/>
                <a:gd name="T9" fmla="*/ 49 h 407"/>
                <a:gd name="T10" fmla="*/ 24 w 656"/>
                <a:gd name="T11" fmla="*/ 52 h 407"/>
                <a:gd name="T12" fmla="*/ 52 w 656"/>
                <a:gd name="T13" fmla="*/ 82 h 407"/>
                <a:gd name="T14" fmla="*/ 162 w 656"/>
                <a:gd name="T15" fmla="*/ 197 h 407"/>
                <a:gd name="T16" fmla="*/ 23 w 656"/>
                <a:gd name="T17" fmla="*/ 46 h 407"/>
                <a:gd name="T18" fmla="*/ 137 w 656"/>
                <a:gd name="T19" fmla="*/ 7 h 407"/>
                <a:gd name="T20" fmla="*/ 213 w 656"/>
                <a:gd name="T21" fmla="*/ 203 h 407"/>
                <a:gd name="T22" fmla="*/ 219 w 656"/>
                <a:gd name="T23" fmla="*/ 201 h 407"/>
                <a:gd name="T24" fmla="*/ 214 w 656"/>
                <a:gd name="T25" fmla="*/ 199 h 407"/>
                <a:gd name="T26" fmla="*/ 214 w 656"/>
                <a:gd name="T27" fmla="*/ 199 h 407"/>
                <a:gd name="T28" fmla="*/ 214 w 656"/>
                <a:gd name="T29" fmla="*/ 199 h 4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6" h="407">
                  <a:moveTo>
                    <a:pt x="642" y="399"/>
                  </a:moveTo>
                  <a:lnTo>
                    <a:pt x="543" y="240"/>
                  </a:lnTo>
                  <a:lnTo>
                    <a:pt x="417" y="0"/>
                  </a:lnTo>
                  <a:lnTo>
                    <a:pt x="63" y="84"/>
                  </a:lnTo>
                  <a:lnTo>
                    <a:pt x="0" y="99"/>
                  </a:lnTo>
                  <a:lnTo>
                    <a:pt x="73" y="105"/>
                  </a:lnTo>
                  <a:lnTo>
                    <a:pt x="156" y="165"/>
                  </a:lnTo>
                  <a:lnTo>
                    <a:pt x="486" y="395"/>
                  </a:lnTo>
                  <a:lnTo>
                    <a:pt x="70" y="93"/>
                  </a:lnTo>
                  <a:lnTo>
                    <a:pt x="410" y="14"/>
                  </a:lnTo>
                  <a:lnTo>
                    <a:pt x="638" y="407"/>
                  </a:lnTo>
                  <a:lnTo>
                    <a:pt x="656" y="403"/>
                  </a:lnTo>
                  <a:lnTo>
                    <a:pt x="642" y="3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7" name="Freeform 123"/>
            <p:cNvSpPr>
              <a:spLocks/>
            </p:cNvSpPr>
            <p:nvPr/>
          </p:nvSpPr>
          <p:spPr bwMode="auto">
            <a:xfrm>
              <a:off x="3206" y="3372"/>
              <a:ext cx="249" cy="208"/>
            </a:xfrm>
            <a:custGeom>
              <a:avLst/>
              <a:gdLst>
                <a:gd name="T0" fmla="*/ 2 w 747"/>
                <a:gd name="T1" fmla="*/ 85 h 416"/>
                <a:gd name="T2" fmla="*/ 82 w 747"/>
                <a:gd name="T3" fmla="*/ 7 h 416"/>
                <a:gd name="T4" fmla="*/ 249 w 747"/>
                <a:gd name="T5" fmla="*/ 208 h 416"/>
                <a:gd name="T6" fmla="*/ 85 w 747"/>
                <a:gd name="T7" fmla="*/ 5 h 416"/>
                <a:gd name="T8" fmla="*/ 118 w 747"/>
                <a:gd name="T9" fmla="*/ 4 h 416"/>
                <a:gd name="T10" fmla="*/ 86 w 747"/>
                <a:gd name="T11" fmla="*/ 0 h 416"/>
                <a:gd name="T12" fmla="*/ 0 w 747"/>
                <a:gd name="T13" fmla="*/ 81 h 416"/>
                <a:gd name="T14" fmla="*/ 0 w 747"/>
                <a:gd name="T15" fmla="*/ 91 h 416"/>
                <a:gd name="T16" fmla="*/ 77 w 747"/>
                <a:gd name="T17" fmla="*/ 205 h 416"/>
                <a:gd name="T18" fmla="*/ 83 w 747"/>
                <a:gd name="T19" fmla="*/ 203 h 416"/>
                <a:gd name="T20" fmla="*/ 3 w 747"/>
                <a:gd name="T21" fmla="*/ 91 h 416"/>
                <a:gd name="T22" fmla="*/ 2 w 747"/>
                <a:gd name="T23" fmla="*/ 85 h 416"/>
                <a:gd name="T24" fmla="*/ 2 w 747"/>
                <a:gd name="T25" fmla="*/ 85 h 416"/>
                <a:gd name="T26" fmla="*/ 2 w 747"/>
                <a:gd name="T27" fmla="*/ 85 h 4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7" h="416">
                  <a:moveTo>
                    <a:pt x="6" y="169"/>
                  </a:moveTo>
                  <a:lnTo>
                    <a:pt x="245" y="13"/>
                  </a:lnTo>
                  <a:lnTo>
                    <a:pt x="747" y="416"/>
                  </a:lnTo>
                  <a:lnTo>
                    <a:pt x="255" y="10"/>
                  </a:lnTo>
                  <a:lnTo>
                    <a:pt x="353" y="7"/>
                  </a:lnTo>
                  <a:lnTo>
                    <a:pt x="257" y="0"/>
                  </a:lnTo>
                  <a:lnTo>
                    <a:pt x="0" y="161"/>
                  </a:lnTo>
                  <a:lnTo>
                    <a:pt x="0" y="182"/>
                  </a:lnTo>
                  <a:lnTo>
                    <a:pt x="232" y="410"/>
                  </a:lnTo>
                  <a:lnTo>
                    <a:pt x="249" y="405"/>
                  </a:lnTo>
                  <a:lnTo>
                    <a:pt x="9" y="182"/>
                  </a:lnTo>
                  <a:lnTo>
                    <a:pt x="6" y="1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8" name="Freeform 124"/>
            <p:cNvSpPr>
              <a:spLocks/>
            </p:cNvSpPr>
            <p:nvPr/>
          </p:nvSpPr>
          <p:spPr bwMode="auto">
            <a:xfrm>
              <a:off x="3519" y="3695"/>
              <a:ext cx="61" cy="123"/>
            </a:xfrm>
            <a:custGeom>
              <a:avLst/>
              <a:gdLst>
                <a:gd name="T0" fmla="*/ 52 w 182"/>
                <a:gd name="T1" fmla="*/ 27 h 245"/>
                <a:gd name="T2" fmla="*/ 35 w 182"/>
                <a:gd name="T3" fmla="*/ 91 h 245"/>
                <a:gd name="T4" fmla="*/ 15 w 182"/>
                <a:gd name="T5" fmla="*/ 116 h 245"/>
                <a:gd name="T6" fmla="*/ 0 w 182"/>
                <a:gd name="T7" fmla="*/ 123 h 245"/>
                <a:gd name="T8" fmla="*/ 19 w 182"/>
                <a:gd name="T9" fmla="*/ 98 h 245"/>
                <a:gd name="T10" fmla="*/ 29 w 182"/>
                <a:gd name="T11" fmla="*/ 63 h 245"/>
                <a:gd name="T12" fmla="*/ 34 w 182"/>
                <a:gd name="T13" fmla="*/ 17 h 245"/>
                <a:gd name="T14" fmla="*/ 61 w 182"/>
                <a:gd name="T15" fmla="*/ 0 h 245"/>
                <a:gd name="T16" fmla="*/ 52 w 182"/>
                <a:gd name="T17" fmla="*/ 27 h 245"/>
                <a:gd name="T18" fmla="*/ 52 w 182"/>
                <a:gd name="T19" fmla="*/ 27 h 245"/>
                <a:gd name="T20" fmla="*/ 52 w 182"/>
                <a:gd name="T21" fmla="*/ 27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245">
                  <a:moveTo>
                    <a:pt x="156" y="54"/>
                  </a:moveTo>
                  <a:lnTo>
                    <a:pt x="104" y="181"/>
                  </a:lnTo>
                  <a:lnTo>
                    <a:pt x="46" y="232"/>
                  </a:lnTo>
                  <a:lnTo>
                    <a:pt x="0" y="245"/>
                  </a:lnTo>
                  <a:lnTo>
                    <a:pt x="57" y="196"/>
                  </a:lnTo>
                  <a:lnTo>
                    <a:pt x="87" y="126"/>
                  </a:lnTo>
                  <a:lnTo>
                    <a:pt x="100" y="33"/>
                  </a:lnTo>
                  <a:lnTo>
                    <a:pt x="182" y="0"/>
                  </a:lnTo>
                  <a:lnTo>
                    <a:pt x="1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89" name="Freeform 125"/>
            <p:cNvSpPr>
              <a:spLocks/>
            </p:cNvSpPr>
            <p:nvPr/>
          </p:nvSpPr>
          <p:spPr bwMode="auto">
            <a:xfrm>
              <a:off x="3461" y="3773"/>
              <a:ext cx="39" cy="35"/>
            </a:xfrm>
            <a:custGeom>
              <a:avLst/>
              <a:gdLst>
                <a:gd name="T0" fmla="*/ 0 w 117"/>
                <a:gd name="T1" fmla="*/ 9 h 72"/>
                <a:gd name="T2" fmla="*/ 19 w 117"/>
                <a:gd name="T3" fmla="*/ 28 h 72"/>
                <a:gd name="T4" fmla="*/ 39 w 117"/>
                <a:gd name="T5" fmla="*/ 35 h 72"/>
                <a:gd name="T6" fmla="*/ 16 w 117"/>
                <a:gd name="T7" fmla="*/ 13 h 72"/>
                <a:gd name="T8" fmla="*/ 10 w 117"/>
                <a:gd name="T9" fmla="*/ 0 h 72"/>
                <a:gd name="T10" fmla="*/ 0 w 117"/>
                <a:gd name="T11" fmla="*/ 9 h 72"/>
                <a:gd name="T12" fmla="*/ 0 w 117"/>
                <a:gd name="T13" fmla="*/ 9 h 72"/>
                <a:gd name="T14" fmla="*/ 0 w 117"/>
                <a:gd name="T15" fmla="*/ 9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72">
                  <a:moveTo>
                    <a:pt x="0" y="18"/>
                  </a:moveTo>
                  <a:lnTo>
                    <a:pt x="58" y="57"/>
                  </a:lnTo>
                  <a:lnTo>
                    <a:pt x="117" y="72"/>
                  </a:lnTo>
                  <a:lnTo>
                    <a:pt x="48" y="27"/>
                  </a:lnTo>
                  <a:lnTo>
                    <a:pt x="31"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0" name="Freeform 126"/>
            <p:cNvSpPr>
              <a:spLocks/>
            </p:cNvSpPr>
            <p:nvPr/>
          </p:nvSpPr>
          <p:spPr bwMode="auto">
            <a:xfrm>
              <a:off x="3934" y="3365"/>
              <a:ext cx="197" cy="613"/>
            </a:xfrm>
            <a:custGeom>
              <a:avLst/>
              <a:gdLst>
                <a:gd name="T0" fmla="*/ 60 w 591"/>
                <a:gd name="T1" fmla="*/ 0 h 1227"/>
                <a:gd name="T2" fmla="*/ 143 w 591"/>
                <a:gd name="T3" fmla="*/ 29 h 1227"/>
                <a:gd name="T4" fmla="*/ 175 w 591"/>
                <a:gd name="T5" fmla="*/ 59 h 1227"/>
                <a:gd name="T6" fmla="*/ 193 w 591"/>
                <a:gd name="T7" fmla="*/ 93 h 1227"/>
                <a:gd name="T8" fmla="*/ 197 w 591"/>
                <a:gd name="T9" fmla="*/ 147 h 1227"/>
                <a:gd name="T10" fmla="*/ 179 w 591"/>
                <a:gd name="T11" fmla="*/ 358 h 1227"/>
                <a:gd name="T12" fmla="*/ 169 w 591"/>
                <a:gd name="T13" fmla="*/ 459 h 1227"/>
                <a:gd name="T14" fmla="*/ 162 w 591"/>
                <a:gd name="T15" fmla="*/ 482 h 1227"/>
                <a:gd name="T16" fmla="*/ 146 w 591"/>
                <a:gd name="T17" fmla="*/ 499 h 1227"/>
                <a:gd name="T18" fmla="*/ 122 w 591"/>
                <a:gd name="T19" fmla="*/ 512 h 1227"/>
                <a:gd name="T20" fmla="*/ 78 w 591"/>
                <a:gd name="T21" fmla="*/ 517 h 1227"/>
                <a:gd name="T22" fmla="*/ 53 w 591"/>
                <a:gd name="T23" fmla="*/ 517 h 1227"/>
                <a:gd name="T24" fmla="*/ 45 w 591"/>
                <a:gd name="T25" fmla="*/ 613 h 1227"/>
                <a:gd name="T26" fmla="*/ 17 w 591"/>
                <a:gd name="T27" fmla="*/ 557 h 1227"/>
                <a:gd name="T28" fmla="*/ 0 w 591"/>
                <a:gd name="T29" fmla="*/ 485 h 1227"/>
                <a:gd name="T30" fmla="*/ 24 w 591"/>
                <a:gd name="T31" fmla="*/ 450 h 1227"/>
                <a:gd name="T32" fmla="*/ 52 w 591"/>
                <a:gd name="T33" fmla="*/ 296 h 1227"/>
                <a:gd name="T34" fmla="*/ 95 w 591"/>
                <a:gd name="T35" fmla="*/ 172 h 1227"/>
                <a:gd name="T36" fmla="*/ 107 w 591"/>
                <a:gd name="T37" fmla="*/ 103 h 1227"/>
                <a:gd name="T38" fmla="*/ 104 w 591"/>
                <a:gd name="T39" fmla="*/ 48 h 1227"/>
                <a:gd name="T40" fmla="*/ 115 w 591"/>
                <a:gd name="T41" fmla="*/ 87 h 1227"/>
                <a:gd name="T42" fmla="*/ 116 w 591"/>
                <a:gd name="T43" fmla="*/ 149 h 1227"/>
                <a:gd name="T44" fmla="*/ 95 w 591"/>
                <a:gd name="T45" fmla="*/ 262 h 1227"/>
                <a:gd name="T46" fmla="*/ 89 w 591"/>
                <a:gd name="T47" fmla="*/ 331 h 1227"/>
                <a:gd name="T48" fmla="*/ 87 w 591"/>
                <a:gd name="T49" fmla="*/ 386 h 1227"/>
                <a:gd name="T50" fmla="*/ 92 w 591"/>
                <a:gd name="T51" fmla="*/ 428 h 1227"/>
                <a:gd name="T52" fmla="*/ 116 w 591"/>
                <a:gd name="T53" fmla="*/ 459 h 1227"/>
                <a:gd name="T54" fmla="*/ 134 w 591"/>
                <a:gd name="T55" fmla="*/ 450 h 1227"/>
                <a:gd name="T56" fmla="*/ 153 w 591"/>
                <a:gd name="T57" fmla="*/ 391 h 1227"/>
                <a:gd name="T58" fmla="*/ 176 w 591"/>
                <a:gd name="T59" fmla="*/ 201 h 1227"/>
                <a:gd name="T60" fmla="*/ 179 w 591"/>
                <a:gd name="T61" fmla="*/ 129 h 1227"/>
                <a:gd name="T62" fmla="*/ 169 w 591"/>
                <a:gd name="T63" fmla="*/ 81 h 1227"/>
                <a:gd name="T64" fmla="*/ 139 w 591"/>
                <a:gd name="T65" fmla="*/ 50 h 1227"/>
                <a:gd name="T66" fmla="*/ 83 w 591"/>
                <a:gd name="T67" fmla="*/ 25 h 1227"/>
                <a:gd name="T68" fmla="*/ 60 w 591"/>
                <a:gd name="T69" fmla="*/ 0 h 1227"/>
                <a:gd name="T70" fmla="*/ 60 w 591"/>
                <a:gd name="T71" fmla="*/ 0 h 1227"/>
                <a:gd name="T72" fmla="*/ 60 w 591"/>
                <a:gd name="T73" fmla="*/ 0 h 1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1" h="1227">
                  <a:moveTo>
                    <a:pt x="181" y="0"/>
                  </a:moveTo>
                  <a:lnTo>
                    <a:pt x="429" y="59"/>
                  </a:lnTo>
                  <a:lnTo>
                    <a:pt x="524" y="119"/>
                  </a:lnTo>
                  <a:lnTo>
                    <a:pt x="580" y="186"/>
                  </a:lnTo>
                  <a:lnTo>
                    <a:pt x="591" y="295"/>
                  </a:lnTo>
                  <a:lnTo>
                    <a:pt x="538" y="716"/>
                  </a:lnTo>
                  <a:lnTo>
                    <a:pt x="506" y="918"/>
                  </a:lnTo>
                  <a:lnTo>
                    <a:pt x="485" y="965"/>
                  </a:lnTo>
                  <a:lnTo>
                    <a:pt x="439" y="998"/>
                  </a:lnTo>
                  <a:lnTo>
                    <a:pt x="367" y="1025"/>
                  </a:lnTo>
                  <a:lnTo>
                    <a:pt x="235" y="1034"/>
                  </a:lnTo>
                  <a:lnTo>
                    <a:pt x="159" y="1034"/>
                  </a:lnTo>
                  <a:lnTo>
                    <a:pt x="136" y="1227"/>
                  </a:lnTo>
                  <a:lnTo>
                    <a:pt x="50" y="1114"/>
                  </a:lnTo>
                  <a:lnTo>
                    <a:pt x="0" y="971"/>
                  </a:lnTo>
                  <a:lnTo>
                    <a:pt x="72" y="901"/>
                  </a:lnTo>
                  <a:lnTo>
                    <a:pt x="155" y="593"/>
                  </a:lnTo>
                  <a:lnTo>
                    <a:pt x="285" y="345"/>
                  </a:lnTo>
                  <a:lnTo>
                    <a:pt x="322" y="206"/>
                  </a:lnTo>
                  <a:lnTo>
                    <a:pt x="312" y="97"/>
                  </a:lnTo>
                  <a:lnTo>
                    <a:pt x="344" y="175"/>
                  </a:lnTo>
                  <a:lnTo>
                    <a:pt x="349" y="299"/>
                  </a:lnTo>
                  <a:lnTo>
                    <a:pt x="285" y="524"/>
                  </a:lnTo>
                  <a:lnTo>
                    <a:pt x="266" y="663"/>
                  </a:lnTo>
                  <a:lnTo>
                    <a:pt x="262" y="773"/>
                  </a:lnTo>
                  <a:lnTo>
                    <a:pt x="276" y="856"/>
                  </a:lnTo>
                  <a:lnTo>
                    <a:pt x="349" y="918"/>
                  </a:lnTo>
                  <a:lnTo>
                    <a:pt x="402" y="901"/>
                  </a:lnTo>
                  <a:lnTo>
                    <a:pt x="458" y="782"/>
                  </a:lnTo>
                  <a:lnTo>
                    <a:pt x="529" y="402"/>
                  </a:lnTo>
                  <a:lnTo>
                    <a:pt x="538" y="258"/>
                  </a:lnTo>
                  <a:lnTo>
                    <a:pt x="506" y="162"/>
                  </a:lnTo>
                  <a:lnTo>
                    <a:pt x="417" y="100"/>
                  </a:lnTo>
                  <a:lnTo>
                    <a:pt x="249" y="50"/>
                  </a:lnTo>
                  <a:lnTo>
                    <a:pt x="1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1" name="Freeform 127"/>
            <p:cNvSpPr>
              <a:spLocks/>
            </p:cNvSpPr>
            <p:nvPr/>
          </p:nvSpPr>
          <p:spPr bwMode="auto">
            <a:xfrm>
              <a:off x="3507" y="3482"/>
              <a:ext cx="205" cy="112"/>
            </a:xfrm>
            <a:custGeom>
              <a:avLst/>
              <a:gdLst>
                <a:gd name="T0" fmla="*/ 50 w 615"/>
                <a:gd name="T1" fmla="*/ 15 h 225"/>
                <a:gd name="T2" fmla="*/ 33 w 615"/>
                <a:gd name="T3" fmla="*/ 30 h 225"/>
                <a:gd name="T4" fmla="*/ 12 w 615"/>
                <a:gd name="T5" fmla="*/ 45 h 225"/>
                <a:gd name="T6" fmla="*/ 3 w 615"/>
                <a:gd name="T7" fmla="*/ 56 h 225"/>
                <a:gd name="T8" fmla="*/ 0 w 615"/>
                <a:gd name="T9" fmla="*/ 67 h 225"/>
                <a:gd name="T10" fmla="*/ 15 w 615"/>
                <a:gd name="T11" fmla="*/ 47 h 225"/>
                <a:gd name="T12" fmla="*/ 28 w 615"/>
                <a:gd name="T13" fmla="*/ 37 h 225"/>
                <a:gd name="T14" fmla="*/ 52 w 615"/>
                <a:gd name="T15" fmla="*/ 19 h 225"/>
                <a:gd name="T16" fmla="*/ 78 w 615"/>
                <a:gd name="T17" fmla="*/ 11 h 225"/>
                <a:gd name="T18" fmla="*/ 97 w 615"/>
                <a:gd name="T19" fmla="*/ 7 h 225"/>
                <a:gd name="T20" fmla="*/ 110 w 615"/>
                <a:gd name="T21" fmla="*/ 6 h 225"/>
                <a:gd name="T22" fmla="*/ 120 w 615"/>
                <a:gd name="T23" fmla="*/ 7 h 225"/>
                <a:gd name="T24" fmla="*/ 131 w 615"/>
                <a:gd name="T25" fmla="*/ 21 h 225"/>
                <a:gd name="T26" fmla="*/ 147 w 615"/>
                <a:gd name="T27" fmla="*/ 30 h 225"/>
                <a:gd name="T28" fmla="*/ 154 w 615"/>
                <a:gd name="T29" fmla="*/ 45 h 225"/>
                <a:gd name="T30" fmla="*/ 157 w 615"/>
                <a:gd name="T31" fmla="*/ 56 h 225"/>
                <a:gd name="T32" fmla="*/ 171 w 615"/>
                <a:gd name="T33" fmla="*/ 77 h 225"/>
                <a:gd name="T34" fmla="*/ 184 w 615"/>
                <a:gd name="T35" fmla="*/ 100 h 225"/>
                <a:gd name="T36" fmla="*/ 205 w 615"/>
                <a:gd name="T37" fmla="*/ 112 h 225"/>
                <a:gd name="T38" fmla="*/ 185 w 615"/>
                <a:gd name="T39" fmla="*/ 92 h 225"/>
                <a:gd name="T40" fmla="*/ 161 w 615"/>
                <a:gd name="T41" fmla="*/ 48 h 225"/>
                <a:gd name="T42" fmla="*/ 154 w 615"/>
                <a:gd name="T43" fmla="*/ 31 h 225"/>
                <a:gd name="T44" fmla="*/ 143 w 615"/>
                <a:gd name="T45" fmla="*/ 22 h 225"/>
                <a:gd name="T46" fmla="*/ 131 w 615"/>
                <a:gd name="T47" fmla="*/ 13 h 225"/>
                <a:gd name="T48" fmla="*/ 119 w 615"/>
                <a:gd name="T49" fmla="*/ 1 h 225"/>
                <a:gd name="T50" fmla="*/ 110 w 615"/>
                <a:gd name="T51" fmla="*/ 0 h 225"/>
                <a:gd name="T52" fmla="*/ 85 w 615"/>
                <a:gd name="T53" fmla="*/ 6 h 225"/>
                <a:gd name="T54" fmla="*/ 50 w 615"/>
                <a:gd name="T55" fmla="*/ 15 h 225"/>
                <a:gd name="T56" fmla="*/ 50 w 615"/>
                <a:gd name="T57" fmla="*/ 15 h 225"/>
                <a:gd name="T58" fmla="*/ 50 w 615"/>
                <a:gd name="T59" fmla="*/ 15 h 2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5" h="225">
                  <a:moveTo>
                    <a:pt x="150" y="30"/>
                  </a:moveTo>
                  <a:lnTo>
                    <a:pt x="98" y="61"/>
                  </a:lnTo>
                  <a:lnTo>
                    <a:pt x="37" y="90"/>
                  </a:lnTo>
                  <a:lnTo>
                    <a:pt x="10" y="113"/>
                  </a:lnTo>
                  <a:lnTo>
                    <a:pt x="0" y="134"/>
                  </a:lnTo>
                  <a:lnTo>
                    <a:pt x="44" y="95"/>
                  </a:lnTo>
                  <a:lnTo>
                    <a:pt x="85" y="75"/>
                  </a:lnTo>
                  <a:lnTo>
                    <a:pt x="155" y="39"/>
                  </a:lnTo>
                  <a:lnTo>
                    <a:pt x="234" y="22"/>
                  </a:lnTo>
                  <a:lnTo>
                    <a:pt x="291" y="15"/>
                  </a:lnTo>
                  <a:lnTo>
                    <a:pt x="330" y="12"/>
                  </a:lnTo>
                  <a:lnTo>
                    <a:pt x="361" y="15"/>
                  </a:lnTo>
                  <a:lnTo>
                    <a:pt x="394" y="43"/>
                  </a:lnTo>
                  <a:lnTo>
                    <a:pt x="442" y="61"/>
                  </a:lnTo>
                  <a:lnTo>
                    <a:pt x="461" y="90"/>
                  </a:lnTo>
                  <a:lnTo>
                    <a:pt x="472" y="112"/>
                  </a:lnTo>
                  <a:lnTo>
                    <a:pt x="513" y="155"/>
                  </a:lnTo>
                  <a:lnTo>
                    <a:pt x="553" y="200"/>
                  </a:lnTo>
                  <a:lnTo>
                    <a:pt x="615" y="225"/>
                  </a:lnTo>
                  <a:lnTo>
                    <a:pt x="555" y="185"/>
                  </a:lnTo>
                  <a:lnTo>
                    <a:pt x="482" y="97"/>
                  </a:lnTo>
                  <a:lnTo>
                    <a:pt x="462" y="63"/>
                  </a:lnTo>
                  <a:lnTo>
                    <a:pt x="428" y="44"/>
                  </a:lnTo>
                  <a:lnTo>
                    <a:pt x="394" y="27"/>
                  </a:lnTo>
                  <a:lnTo>
                    <a:pt x="357" y="3"/>
                  </a:lnTo>
                  <a:lnTo>
                    <a:pt x="330" y="0"/>
                  </a:lnTo>
                  <a:lnTo>
                    <a:pt x="255" y="12"/>
                  </a:lnTo>
                  <a:lnTo>
                    <a:pt x="15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2" name="Freeform 128"/>
            <p:cNvSpPr>
              <a:spLocks/>
            </p:cNvSpPr>
            <p:nvPr/>
          </p:nvSpPr>
          <p:spPr bwMode="auto">
            <a:xfrm>
              <a:off x="3667" y="3057"/>
              <a:ext cx="127" cy="199"/>
            </a:xfrm>
            <a:custGeom>
              <a:avLst/>
              <a:gdLst>
                <a:gd name="T0" fmla="*/ 16 w 381"/>
                <a:gd name="T1" fmla="*/ 22 h 398"/>
                <a:gd name="T2" fmla="*/ 24 w 381"/>
                <a:gd name="T3" fmla="*/ 45 h 398"/>
                <a:gd name="T4" fmla="*/ 14 w 381"/>
                <a:gd name="T5" fmla="*/ 81 h 398"/>
                <a:gd name="T6" fmla="*/ 2 w 381"/>
                <a:gd name="T7" fmla="*/ 108 h 398"/>
                <a:gd name="T8" fmla="*/ 4 w 381"/>
                <a:gd name="T9" fmla="*/ 118 h 398"/>
                <a:gd name="T10" fmla="*/ 18 w 381"/>
                <a:gd name="T11" fmla="*/ 114 h 398"/>
                <a:gd name="T12" fmla="*/ 21 w 381"/>
                <a:gd name="T13" fmla="*/ 95 h 398"/>
                <a:gd name="T14" fmla="*/ 38 w 381"/>
                <a:gd name="T15" fmla="*/ 70 h 398"/>
                <a:gd name="T16" fmla="*/ 39 w 381"/>
                <a:gd name="T17" fmla="*/ 100 h 398"/>
                <a:gd name="T18" fmla="*/ 46 w 381"/>
                <a:gd name="T19" fmla="*/ 111 h 398"/>
                <a:gd name="T20" fmla="*/ 45 w 381"/>
                <a:gd name="T21" fmla="*/ 127 h 398"/>
                <a:gd name="T22" fmla="*/ 33 w 381"/>
                <a:gd name="T23" fmla="*/ 131 h 398"/>
                <a:gd name="T24" fmla="*/ 18 w 381"/>
                <a:gd name="T25" fmla="*/ 138 h 398"/>
                <a:gd name="T26" fmla="*/ 9 w 381"/>
                <a:gd name="T27" fmla="*/ 136 h 398"/>
                <a:gd name="T28" fmla="*/ 14 w 381"/>
                <a:gd name="T29" fmla="*/ 145 h 398"/>
                <a:gd name="T30" fmla="*/ 31 w 381"/>
                <a:gd name="T31" fmla="*/ 148 h 398"/>
                <a:gd name="T32" fmla="*/ 50 w 381"/>
                <a:gd name="T33" fmla="*/ 154 h 398"/>
                <a:gd name="T34" fmla="*/ 60 w 381"/>
                <a:gd name="T35" fmla="*/ 162 h 398"/>
                <a:gd name="T36" fmla="*/ 39 w 381"/>
                <a:gd name="T37" fmla="*/ 171 h 398"/>
                <a:gd name="T38" fmla="*/ 15 w 381"/>
                <a:gd name="T39" fmla="*/ 174 h 398"/>
                <a:gd name="T40" fmla="*/ 0 w 381"/>
                <a:gd name="T41" fmla="*/ 168 h 398"/>
                <a:gd name="T42" fmla="*/ 6 w 381"/>
                <a:gd name="T43" fmla="*/ 186 h 398"/>
                <a:gd name="T44" fmla="*/ 23 w 381"/>
                <a:gd name="T45" fmla="*/ 199 h 398"/>
                <a:gd name="T46" fmla="*/ 56 w 381"/>
                <a:gd name="T47" fmla="*/ 195 h 398"/>
                <a:gd name="T48" fmla="*/ 84 w 381"/>
                <a:gd name="T49" fmla="*/ 167 h 398"/>
                <a:gd name="T50" fmla="*/ 97 w 381"/>
                <a:gd name="T51" fmla="*/ 133 h 398"/>
                <a:gd name="T52" fmla="*/ 117 w 381"/>
                <a:gd name="T53" fmla="*/ 111 h 398"/>
                <a:gd name="T54" fmla="*/ 127 w 381"/>
                <a:gd name="T55" fmla="*/ 93 h 398"/>
                <a:gd name="T56" fmla="*/ 119 w 381"/>
                <a:gd name="T57" fmla="*/ 78 h 398"/>
                <a:gd name="T58" fmla="*/ 89 w 381"/>
                <a:gd name="T59" fmla="*/ 96 h 398"/>
                <a:gd name="T60" fmla="*/ 64 w 381"/>
                <a:gd name="T61" fmla="*/ 90 h 398"/>
                <a:gd name="T62" fmla="*/ 54 w 381"/>
                <a:gd name="T63" fmla="*/ 71 h 398"/>
                <a:gd name="T64" fmla="*/ 38 w 381"/>
                <a:gd name="T65" fmla="*/ 55 h 398"/>
                <a:gd name="T66" fmla="*/ 48 w 381"/>
                <a:gd name="T67" fmla="*/ 41 h 398"/>
                <a:gd name="T68" fmla="*/ 49 w 381"/>
                <a:gd name="T69" fmla="*/ 29 h 398"/>
                <a:gd name="T70" fmla="*/ 39 w 381"/>
                <a:gd name="T71" fmla="*/ 10 h 398"/>
                <a:gd name="T72" fmla="*/ 22 w 381"/>
                <a:gd name="T73" fmla="*/ 0 h 398"/>
                <a:gd name="T74" fmla="*/ 17 w 381"/>
                <a:gd name="T75" fmla="*/ 7 h 3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81" h="398">
                  <a:moveTo>
                    <a:pt x="51" y="13"/>
                  </a:moveTo>
                  <a:lnTo>
                    <a:pt x="49" y="43"/>
                  </a:lnTo>
                  <a:lnTo>
                    <a:pt x="59" y="61"/>
                  </a:lnTo>
                  <a:lnTo>
                    <a:pt x="71" y="90"/>
                  </a:lnTo>
                  <a:lnTo>
                    <a:pt x="64" y="124"/>
                  </a:lnTo>
                  <a:lnTo>
                    <a:pt x="42" y="161"/>
                  </a:lnTo>
                  <a:lnTo>
                    <a:pt x="18" y="194"/>
                  </a:lnTo>
                  <a:lnTo>
                    <a:pt x="5" y="216"/>
                  </a:lnTo>
                  <a:lnTo>
                    <a:pt x="5" y="226"/>
                  </a:lnTo>
                  <a:lnTo>
                    <a:pt x="13" y="236"/>
                  </a:lnTo>
                  <a:lnTo>
                    <a:pt x="34" y="237"/>
                  </a:lnTo>
                  <a:lnTo>
                    <a:pt x="54" y="227"/>
                  </a:lnTo>
                  <a:lnTo>
                    <a:pt x="58" y="212"/>
                  </a:lnTo>
                  <a:lnTo>
                    <a:pt x="64" y="190"/>
                  </a:lnTo>
                  <a:lnTo>
                    <a:pt x="81" y="179"/>
                  </a:lnTo>
                  <a:lnTo>
                    <a:pt x="115" y="139"/>
                  </a:lnTo>
                  <a:lnTo>
                    <a:pt x="119" y="182"/>
                  </a:lnTo>
                  <a:lnTo>
                    <a:pt x="117" y="200"/>
                  </a:lnTo>
                  <a:lnTo>
                    <a:pt x="126" y="213"/>
                  </a:lnTo>
                  <a:lnTo>
                    <a:pt x="139" y="221"/>
                  </a:lnTo>
                  <a:lnTo>
                    <a:pt x="143" y="237"/>
                  </a:lnTo>
                  <a:lnTo>
                    <a:pt x="134" y="253"/>
                  </a:lnTo>
                  <a:lnTo>
                    <a:pt x="124" y="257"/>
                  </a:lnTo>
                  <a:lnTo>
                    <a:pt x="99" y="261"/>
                  </a:lnTo>
                  <a:lnTo>
                    <a:pt x="71" y="264"/>
                  </a:lnTo>
                  <a:lnTo>
                    <a:pt x="54" y="276"/>
                  </a:lnTo>
                  <a:lnTo>
                    <a:pt x="42" y="267"/>
                  </a:lnTo>
                  <a:lnTo>
                    <a:pt x="27" y="272"/>
                  </a:lnTo>
                  <a:lnTo>
                    <a:pt x="27" y="281"/>
                  </a:lnTo>
                  <a:lnTo>
                    <a:pt x="42" y="290"/>
                  </a:lnTo>
                  <a:lnTo>
                    <a:pt x="72" y="284"/>
                  </a:lnTo>
                  <a:lnTo>
                    <a:pt x="92" y="296"/>
                  </a:lnTo>
                  <a:lnTo>
                    <a:pt x="129" y="299"/>
                  </a:lnTo>
                  <a:lnTo>
                    <a:pt x="150" y="308"/>
                  </a:lnTo>
                  <a:lnTo>
                    <a:pt x="180" y="312"/>
                  </a:lnTo>
                  <a:lnTo>
                    <a:pt x="180" y="323"/>
                  </a:lnTo>
                  <a:lnTo>
                    <a:pt x="126" y="330"/>
                  </a:lnTo>
                  <a:lnTo>
                    <a:pt x="117" y="342"/>
                  </a:lnTo>
                  <a:lnTo>
                    <a:pt x="62" y="348"/>
                  </a:lnTo>
                  <a:lnTo>
                    <a:pt x="44" y="348"/>
                  </a:lnTo>
                  <a:lnTo>
                    <a:pt x="22" y="336"/>
                  </a:lnTo>
                  <a:lnTo>
                    <a:pt x="0" y="336"/>
                  </a:lnTo>
                  <a:lnTo>
                    <a:pt x="21" y="353"/>
                  </a:lnTo>
                  <a:lnTo>
                    <a:pt x="17" y="372"/>
                  </a:lnTo>
                  <a:lnTo>
                    <a:pt x="35" y="392"/>
                  </a:lnTo>
                  <a:lnTo>
                    <a:pt x="68" y="398"/>
                  </a:lnTo>
                  <a:lnTo>
                    <a:pt x="116" y="396"/>
                  </a:lnTo>
                  <a:lnTo>
                    <a:pt x="167" y="389"/>
                  </a:lnTo>
                  <a:lnTo>
                    <a:pt x="202" y="373"/>
                  </a:lnTo>
                  <a:lnTo>
                    <a:pt x="252" y="333"/>
                  </a:lnTo>
                  <a:lnTo>
                    <a:pt x="266" y="297"/>
                  </a:lnTo>
                  <a:lnTo>
                    <a:pt x="290" y="266"/>
                  </a:lnTo>
                  <a:lnTo>
                    <a:pt x="318" y="245"/>
                  </a:lnTo>
                  <a:lnTo>
                    <a:pt x="352" y="222"/>
                  </a:lnTo>
                  <a:lnTo>
                    <a:pt x="375" y="204"/>
                  </a:lnTo>
                  <a:lnTo>
                    <a:pt x="381" y="186"/>
                  </a:lnTo>
                  <a:lnTo>
                    <a:pt x="381" y="166"/>
                  </a:lnTo>
                  <a:lnTo>
                    <a:pt x="357" y="155"/>
                  </a:lnTo>
                  <a:lnTo>
                    <a:pt x="323" y="170"/>
                  </a:lnTo>
                  <a:lnTo>
                    <a:pt x="266" y="191"/>
                  </a:lnTo>
                  <a:lnTo>
                    <a:pt x="228" y="186"/>
                  </a:lnTo>
                  <a:lnTo>
                    <a:pt x="192" y="179"/>
                  </a:lnTo>
                  <a:lnTo>
                    <a:pt x="171" y="167"/>
                  </a:lnTo>
                  <a:lnTo>
                    <a:pt x="161" y="142"/>
                  </a:lnTo>
                  <a:lnTo>
                    <a:pt x="129" y="131"/>
                  </a:lnTo>
                  <a:lnTo>
                    <a:pt x="113" y="109"/>
                  </a:lnTo>
                  <a:lnTo>
                    <a:pt x="113" y="92"/>
                  </a:lnTo>
                  <a:lnTo>
                    <a:pt x="144" y="81"/>
                  </a:lnTo>
                  <a:lnTo>
                    <a:pt x="178" y="83"/>
                  </a:lnTo>
                  <a:lnTo>
                    <a:pt x="146" y="57"/>
                  </a:lnTo>
                  <a:lnTo>
                    <a:pt x="120" y="37"/>
                  </a:lnTo>
                  <a:lnTo>
                    <a:pt x="116" y="20"/>
                  </a:lnTo>
                  <a:lnTo>
                    <a:pt x="83" y="0"/>
                  </a:lnTo>
                  <a:lnTo>
                    <a:pt x="66" y="0"/>
                  </a:lnTo>
                  <a:lnTo>
                    <a:pt x="51" y="13"/>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3" name="Freeform 129"/>
            <p:cNvSpPr>
              <a:spLocks/>
            </p:cNvSpPr>
            <p:nvPr/>
          </p:nvSpPr>
          <p:spPr bwMode="auto">
            <a:xfrm>
              <a:off x="3646" y="3127"/>
              <a:ext cx="26" cy="57"/>
            </a:xfrm>
            <a:custGeom>
              <a:avLst/>
              <a:gdLst>
                <a:gd name="T0" fmla="*/ 23 w 77"/>
                <a:gd name="T1" fmla="*/ 9 h 114"/>
                <a:gd name="T2" fmla="*/ 18 w 77"/>
                <a:gd name="T3" fmla="*/ 30 h 114"/>
                <a:gd name="T4" fmla="*/ 15 w 77"/>
                <a:gd name="T5" fmla="*/ 39 h 114"/>
                <a:gd name="T6" fmla="*/ 14 w 77"/>
                <a:gd name="T7" fmla="*/ 50 h 114"/>
                <a:gd name="T8" fmla="*/ 14 w 77"/>
                <a:gd name="T9" fmla="*/ 57 h 114"/>
                <a:gd name="T10" fmla="*/ 8 w 77"/>
                <a:gd name="T11" fmla="*/ 50 h 114"/>
                <a:gd name="T12" fmla="*/ 4 w 77"/>
                <a:gd name="T13" fmla="*/ 39 h 114"/>
                <a:gd name="T14" fmla="*/ 0 w 77"/>
                <a:gd name="T15" fmla="*/ 25 h 114"/>
                <a:gd name="T16" fmla="*/ 4 w 77"/>
                <a:gd name="T17" fmla="*/ 15 h 114"/>
                <a:gd name="T18" fmla="*/ 12 w 77"/>
                <a:gd name="T19" fmla="*/ 8 h 114"/>
                <a:gd name="T20" fmla="*/ 18 w 77"/>
                <a:gd name="T21" fmla="*/ 1 h 114"/>
                <a:gd name="T22" fmla="*/ 26 w 77"/>
                <a:gd name="T23" fmla="*/ 0 h 114"/>
                <a:gd name="T24" fmla="*/ 23 w 77"/>
                <a:gd name="T25" fmla="*/ 9 h 114"/>
                <a:gd name="T26" fmla="*/ 23 w 77"/>
                <a:gd name="T27" fmla="*/ 9 h 114"/>
                <a:gd name="T28" fmla="*/ 23 w 77"/>
                <a:gd name="T29" fmla="*/ 9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7" h="114">
                  <a:moveTo>
                    <a:pt x="68" y="18"/>
                  </a:moveTo>
                  <a:lnTo>
                    <a:pt x="54" y="60"/>
                  </a:lnTo>
                  <a:lnTo>
                    <a:pt x="44" y="78"/>
                  </a:lnTo>
                  <a:lnTo>
                    <a:pt x="41" y="100"/>
                  </a:lnTo>
                  <a:lnTo>
                    <a:pt x="41" y="114"/>
                  </a:lnTo>
                  <a:lnTo>
                    <a:pt x="24" y="100"/>
                  </a:lnTo>
                  <a:lnTo>
                    <a:pt x="11" y="78"/>
                  </a:lnTo>
                  <a:lnTo>
                    <a:pt x="0" y="50"/>
                  </a:lnTo>
                  <a:lnTo>
                    <a:pt x="11" y="29"/>
                  </a:lnTo>
                  <a:lnTo>
                    <a:pt x="35" y="15"/>
                  </a:lnTo>
                  <a:lnTo>
                    <a:pt x="54" y="2"/>
                  </a:lnTo>
                  <a:lnTo>
                    <a:pt x="77" y="0"/>
                  </a:lnTo>
                  <a:lnTo>
                    <a:pt x="68" y="18"/>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4" name="Freeform 130"/>
            <p:cNvSpPr>
              <a:spLocks/>
            </p:cNvSpPr>
            <p:nvPr/>
          </p:nvSpPr>
          <p:spPr bwMode="auto">
            <a:xfrm>
              <a:off x="3650" y="3195"/>
              <a:ext cx="10" cy="13"/>
            </a:xfrm>
            <a:custGeom>
              <a:avLst/>
              <a:gdLst>
                <a:gd name="T0" fmla="*/ 0 w 30"/>
                <a:gd name="T1" fmla="*/ 0 h 26"/>
                <a:gd name="T2" fmla="*/ 3 w 30"/>
                <a:gd name="T3" fmla="*/ 8 h 26"/>
                <a:gd name="T4" fmla="*/ 7 w 30"/>
                <a:gd name="T5" fmla="*/ 13 h 26"/>
                <a:gd name="T6" fmla="*/ 10 w 30"/>
                <a:gd name="T7" fmla="*/ 4 h 26"/>
                <a:gd name="T8" fmla="*/ 4 w 30"/>
                <a:gd name="T9" fmla="*/ 1 h 26"/>
                <a:gd name="T10" fmla="*/ 0 w 30"/>
                <a:gd name="T11" fmla="*/ 0 h 26"/>
                <a:gd name="T12" fmla="*/ 0 w 30"/>
                <a:gd name="T13" fmla="*/ 0 h 26"/>
                <a:gd name="T14" fmla="*/ 0 w 30"/>
                <a:gd name="T15" fmla="*/ 0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26">
                  <a:moveTo>
                    <a:pt x="0" y="0"/>
                  </a:moveTo>
                  <a:lnTo>
                    <a:pt x="9" y="15"/>
                  </a:lnTo>
                  <a:lnTo>
                    <a:pt x="20" y="26"/>
                  </a:lnTo>
                  <a:lnTo>
                    <a:pt x="30" y="8"/>
                  </a:lnTo>
                  <a:lnTo>
                    <a:pt x="13" y="2"/>
                  </a:lnTo>
                  <a:lnTo>
                    <a:pt x="0" y="0"/>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5" name="Freeform 131"/>
            <p:cNvSpPr>
              <a:spLocks/>
            </p:cNvSpPr>
            <p:nvPr/>
          </p:nvSpPr>
          <p:spPr bwMode="auto">
            <a:xfrm>
              <a:off x="3698" y="3273"/>
              <a:ext cx="125" cy="128"/>
            </a:xfrm>
            <a:custGeom>
              <a:avLst/>
              <a:gdLst>
                <a:gd name="T0" fmla="*/ 8 w 373"/>
                <a:gd name="T1" fmla="*/ 12 h 256"/>
                <a:gd name="T2" fmla="*/ 8 w 373"/>
                <a:gd name="T3" fmla="*/ 37 h 256"/>
                <a:gd name="T4" fmla="*/ 8 w 373"/>
                <a:gd name="T5" fmla="*/ 55 h 256"/>
                <a:gd name="T6" fmla="*/ 12 w 373"/>
                <a:gd name="T7" fmla="*/ 72 h 256"/>
                <a:gd name="T8" fmla="*/ 18 w 373"/>
                <a:gd name="T9" fmla="*/ 85 h 256"/>
                <a:gd name="T10" fmla="*/ 8 w 373"/>
                <a:gd name="T11" fmla="*/ 85 h 256"/>
                <a:gd name="T12" fmla="*/ 0 w 373"/>
                <a:gd name="T13" fmla="*/ 92 h 256"/>
                <a:gd name="T14" fmla="*/ 0 w 373"/>
                <a:gd name="T15" fmla="*/ 100 h 256"/>
                <a:gd name="T16" fmla="*/ 5 w 373"/>
                <a:gd name="T17" fmla="*/ 105 h 256"/>
                <a:gd name="T18" fmla="*/ 20 w 373"/>
                <a:gd name="T19" fmla="*/ 100 h 256"/>
                <a:gd name="T20" fmla="*/ 40 w 373"/>
                <a:gd name="T21" fmla="*/ 89 h 256"/>
                <a:gd name="T22" fmla="*/ 50 w 373"/>
                <a:gd name="T23" fmla="*/ 92 h 256"/>
                <a:gd name="T24" fmla="*/ 50 w 373"/>
                <a:gd name="T25" fmla="*/ 100 h 256"/>
                <a:gd name="T26" fmla="*/ 23 w 373"/>
                <a:gd name="T27" fmla="*/ 108 h 256"/>
                <a:gd name="T28" fmla="*/ 7 w 373"/>
                <a:gd name="T29" fmla="*/ 124 h 256"/>
                <a:gd name="T30" fmla="*/ 33 w 373"/>
                <a:gd name="T31" fmla="*/ 120 h 256"/>
                <a:gd name="T32" fmla="*/ 50 w 373"/>
                <a:gd name="T33" fmla="*/ 118 h 256"/>
                <a:gd name="T34" fmla="*/ 61 w 373"/>
                <a:gd name="T35" fmla="*/ 123 h 256"/>
                <a:gd name="T36" fmla="*/ 77 w 373"/>
                <a:gd name="T37" fmla="*/ 127 h 256"/>
                <a:gd name="T38" fmla="*/ 92 w 373"/>
                <a:gd name="T39" fmla="*/ 128 h 256"/>
                <a:gd name="T40" fmla="*/ 104 w 373"/>
                <a:gd name="T41" fmla="*/ 123 h 256"/>
                <a:gd name="T42" fmla="*/ 112 w 373"/>
                <a:gd name="T43" fmla="*/ 112 h 256"/>
                <a:gd name="T44" fmla="*/ 112 w 373"/>
                <a:gd name="T45" fmla="*/ 106 h 256"/>
                <a:gd name="T46" fmla="*/ 94 w 373"/>
                <a:gd name="T47" fmla="*/ 104 h 256"/>
                <a:gd name="T48" fmla="*/ 77 w 373"/>
                <a:gd name="T49" fmla="*/ 94 h 256"/>
                <a:gd name="T50" fmla="*/ 74 w 373"/>
                <a:gd name="T51" fmla="*/ 88 h 256"/>
                <a:gd name="T52" fmla="*/ 73 w 373"/>
                <a:gd name="T53" fmla="*/ 77 h 256"/>
                <a:gd name="T54" fmla="*/ 82 w 373"/>
                <a:gd name="T55" fmla="*/ 74 h 256"/>
                <a:gd name="T56" fmla="*/ 100 w 373"/>
                <a:gd name="T57" fmla="*/ 73 h 256"/>
                <a:gd name="T58" fmla="*/ 115 w 373"/>
                <a:gd name="T59" fmla="*/ 73 h 256"/>
                <a:gd name="T60" fmla="*/ 125 w 373"/>
                <a:gd name="T61" fmla="*/ 66 h 256"/>
                <a:gd name="T62" fmla="*/ 106 w 373"/>
                <a:gd name="T63" fmla="*/ 64 h 256"/>
                <a:gd name="T64" fmla="*/ 87 w 373"/>
                <a:gd name="T65" fmla="*/ 67 h 256"/>
                <a:gd name="T66" fmla="*/ 98 w 373"/>
                <a:gd name="T67" fmla="*/ 51 h 256"/>
                <a:gd name="T68" fmla="*/ 108 w 373"/>
                <a:gd name="T69" fmla="*/ 13 h 256"/>
                <a:gd name="T70" fmla="*/ 106 w 373"/>
                <a:gd name="T71" fmla="*/ 0 h 256"/>
                <a:gd name="T72" fmla="*/ 95 w 373"/>
                <a:gd name="T73" fmla="*/ 11 h 256"/>
                <a:gd name="T74" fmla="*/ 73 w 373"/>
                <a:gd name="T75" fmla="*/ 47 h 256"/>
                <a:gd name="T76" fmla="*/ 78 w 373"/>
                <a:gd name="T77" fmla="*/ 13 h 256"/>
                <a:gd name="T78" fmla="*/ 39 w 373"/>
                <a:gd name="T79" fmla="*/ 17 h 256"/>
                <a:gd name="T80" fmla="*/ 8 w 373"/>
                <a:gd name="T81" fmla="*/ 12 h 256"/>
                <a:gd name="T82" fmla="*/ 8 w 373"/>
                <a:gd name="T83" fmla="*/ 12 h 256"/>
                <a:gd name="T84" fmla="*/ 8 w 373"/>
                <a:gd name="T85" fmla="*/ 12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73" h="256">
                  <a:moveTo>
                    <a:pt x="24" y="24"/>
                  </a:moveTo>
                  <a:lnTo>
                    <a:pt x="23" y="73"/>
                  </a:lnTo>
                  <a:lnTo>
                    <a:pt x="24" y="110"/>
                  </a:lnTo>
                  <a:lnTo>
                    <a:pt x="37" y="143"/>
                  </a:lnTo>
                  <a:lnTo>
                    <a:pt x="53" y="169"/>
                  </a:lnTo>
                  <a:lnTo>
                    <a:pt x="23" y="170"/>
                  </a:lnTo>
                  <a:lnTo>
                    <a:pt x="0" y="184"/>
                  </a:lnTo>
                  <a:lnTo>
                    <a:pt x="0" y="199"/>
                  </a:lnTo>
                  <a:lnTo>
                    <a:pt x="14" y="209"/>
                  </a:lnTo>
                  <a:lnTo>
                    <a:pt x="61" y="199"/>
                  </a:lnTo>
                  <a:lnTo>
                    <a:pt x="118" y="178"/>
                  </a:lnTo>
                  <a:lnTo>
                    <a:pt x="149" y="184"/>
                  </a:lnTo>
                  <a:lnTo>
                    <a:pt x="149" y="200"/>
                  </a:lnTo>
                  <a:lnTo>
                    <a:pt x="70" y="215"/>
                  </a:lnTo>
                  <a:lnTo>
                    <a:pt x="20" y="247"/>
                  </a:lnTo>
                  <a:lnTo>
                    <a:pt x="99" y="239"/>
                  </a:lnTo>
                  <a:lnTo>
                    <a:pt x="148" y="236"/>
                  </a:lnTo>
                  <a:lnTo>
                    <a:pt x="182" y="245"/>
                  </a:lnTo>
                  <a:lnTo>
                    <a:pt x="231" y="254"/>
                  </a:lnTo>
                  <a:lnTo>
                    <a:pt x="275" y="256"/>
                  </a:lnTo>
                  <a:lnTo>
                    <a:pt x="310" y="245"/>
                  </a:lnTo>
                  <a:lnTo>
                    <a:pt x="333" y="224"/>
                  </a:lnTo>
                  <a:lnTo>
                    <a:pt x="333" y="211"/>
                  </a:lnTo>
                  <a:lnTo>
                    <a:pt x="281" y="208"/>
                  </a:lnTo>
                  <a:lnTo>
                    <a:pt x="231" y="187"/>
                  </a:lnTo>
                  <a:lnTo>
                    <a:pt x="221" y="175"/>
                  </a:lnTo>
                  <a:lnTo>
                    <a:pt x="217" y="154"/>
                  </a:lnTo>
                  <a:lnTo>
                    <a:pt x="244" y="148"/>
                  </a:lnTo>
                  <a:lnTo>
                    <a:pt x="298" y="146"/>
                  </a:lnTo>
                  <a:lnTo>
                    <a:pt x="343" y="146"/>
                  </a:lnTo>
                  <a:lnTo>
                    <a:pt x="373" y="132"/>
                  </a:lnTo>
                  <a:lnTo>
                    <a:pt x="316" y="127"/>
                  </a:lnTo>
                  <a:lnTo>
                    <a:pt x="259" y="134"/>
                  </a:lnTo>
                  <a:lnTo>
                    <a:pt x="293" y="101"/>
                  </a:lnTo>
                  <a:lnTo>
                    <a:pt x="323" y="25"/>
                  </a:lnTo>
                  <a:lnTo>
                    <a:pt x="315" y="0"/>
                  </a:lnTo>
                  <a:lnTo>
                    <a:pt x="282" y="21"/>
                  </a:lnTo>
                  <a:lnTo>
                    <a:pt x="218" y="93"/>
                  </a:lnTo>
                  <a:lnTo>
                    <a:pt x="234" y="25"/>
                  </a:lnTo>
                  <a:lnTo>
                    <a:pt x="115" y="33"/>
                  </a:lnTo>
                  <a:lnTo>
                    <a:pt x="24" y="24"/>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6" name="Freeform 132"/>
            <p:cNvSpPr>
              <a:spLocks/>
            </p:cNvSpPr>
            <p:nvPr/>
          </p:nvSpPr>
          <p:spPr bwMode="auto">
            <a:xfrm>
              <a:off x="3821" y="3303"/>
              <a:ext cx="31" cy="23"/>
            </a:xfrm>
            <a:custGeom>
              <a:avLst/>
              <a:gdLst>
                <a:gd name="T0" fmla="*/ 0 w 92"/>
                <a:gd name="T1" fmla="*/ 23 h 46"/>
                <a:gd name="T2" fmla="*/ 3 w 92"/>
                <a:gd name="T3" fmla="*/ 4 h 46"/>
                <a:gd name="T4" fmla="*/ 14 w 92"/>
                <a:gd name="T5" fmla="*/ 0 h 46"/>
                <a:gd name="T6" fmla="*/ 31 w 92"/>
                <a:gd name="T7" fmla="*/ 7 h 46"/>
                <a:gd name="T8" fmla="*/ 26 w 92"/>
                <a:gd name="T9" fmla="*/ 15 h 46"/>
                <a:gd name="T10" fmla="*/ 11 w 92"/>
                <a:gd name="T11" fmla="*/ 23 h 46"/>
                <a:gd name="T12" fmla="*/ 0 w 92"/>
                <a:gd name="T13" fmla="*/ 23 h 46"/>
                <a:gd name="T14" fmla="*/ 0 w 92"/>
                <a:gd name="T15" fmla="*/ 23 h 46"/>
                <a:gd name="T16" fmla="*/ 0 w 92"/>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2" h="46">
                  <a:moveTo>
                    <a:pt x="0" y="45"/>
                  </a:moveTo>
                  <a:lnTo>
                    <a:pt x="9" y="7"/>
                  </a:lnTo>
                  <a:lnTo>
                    <a:pt x="41" y="0"/>
                  </a:lnTo>
                  <a:lnTo>
                    <a:pt x="92" y="13"/>
                  </a:lnTo>
                  <a:lnTo>
                    <a:pt x="76" y="30"/>
                  </a:lnTo>
                  <a:lnTo>
                    <a:pt x="32" y="46"/>
                  </a:lnTo>
                  <a:lnTo>
                    <a:pt x="0" y="45"/>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7" name="Freeform 133"/>
            <p:cNvSpPr>
              <a:spLocks/>
            </p:cNvSpPr>
            <p:nvPr/>
          </p:nvSpPr>
          <p:spPr bwMode="auto">
            <a:xfrm>
              <a:off x="3680" y="3213"/>
              <a:ext cx="15" cy="6"/>
            </a:xfrm>
            <a:custGeom>
              <a:avLst/>
              <a:gdLst>
                <a:gd name="T0" fmla="*/ 2 w 44"/>
                <a:gd name="T1" fmla="*/ 6 h 12"/>
                <a:gd name="T2" fmla="*/ 10 w 44"/>
                <a:gd name="T3" fmla="*/ 6 h 12"/>
                <a:gd name="T4" fmla="*/ 15 w 44"/>
                <a:gd name="T5" fmla="*/ 0 h 12"/>
                <a:gd name="T6" fmla="*/ 6 w 44"/>
                <a:gd name="T7" fmla="*/ 0 h 12"/>
                <a:gd name="T8" fmla="*/ 0 w 44"/>
                <a:gd name="T9" fmla="*/ 1 h 12"/>
                <a:gd name="T10" fmla="*/ 2 w 44"/>
                <a:gd name="T11" fmla="*/ 6 h 12"/>
                <a:gd name="T12" fmla="*/ 2 w 44"/>
                <a:gd name="T13" fmla="*/ 6 h 12"/>
                <a:gd name="T14" fmla="*/ 2 w 44"/>
                <a:gd name="T15" fmla="*/ 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2">
                  <a:moveTo>
                    <a:pt x="5" y="12"/>
                  </a:moveTo>
                  <a:lnTo>
                    <a:pt x="29" y="11"/>
                  </a:lnTo>
                  <a:lnTo>
                    <a:pt x="44" y="0"/>
                  </a:lnTo>
                  <a:lnTo>
                    <a:pt x="19" y="0"/>
                  </a:lnTo>
                  <a:lnTo>
                    <a:pt x="0" y="2"/>
                  </a:lnTo>
                  <a:lnTo>
                    <a:pt x="5" y="12"/>
                  </a:lnTo>
                  <a:close/>
                </a:path>
              </a:pathLst>
            </a:custGeom>
            <a:solidFill>
              <a:srgbClr val="B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8" name="Freeform 134"/>
            <p:cNvSpPr>
              <a:spLocks/>
            </p:cNvSpPr>
            <p:nvPr/>
          </p:nvSpPr>
          <p:spPr bwMode="auto">
            <a:xfrm>
              <a:off x="3748" y="3118"/>
              <a:ext cx="21" cy="8"/>
            </a:xfrm>
            <a:custGeom>
              <a:avLst/>
              <a:gdLst>
                <a:gd name="T0" fmla="*/ 0 w 63"/>
                <a:gd name="T1" fmla="*/ 2 h 15"/>
                <a:gd name="T2" fmla="*/ 10 w 63"/>
                <a:gd name="T3" fmla="*/ 5 h 15"/>
                <a:gd name="T4" fmla="*/ 21 w 63"/>
                <a:gd name="T5" fmla="*/ 8 h 15"/>
                <a:gd name="T6" fmla="*/ 11 w 63"/>
                <a:gd name="T7" fmla="*/ 0 h 15"/>
                <a:gd name="T8" fmla="*/ 0 w 63"/>
                <a:gd name="T9" fmla="*/ 2 h 15"/>
                <a:gd name="T10" fmla="*/ 0 w 63"/>
                <a:gd name="T11" fmla="*/ 2 h 15"/>
                <a:gd name="T12" fmla="*/ 0 w 63"/>
                <a:gd name="T13" fmla="*/ 2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15">
                  <a:moveTo>
                    <a:pt x="0" y="3"/>
                  </a:moveTo>
                  <a:lnTo>
                    <a:pt x="29" y="10"/>
                  </a:lnTo>
                  <a:lnTo>
                    <a:pt x="63" y="15"/>
                  </a:lnTo>
                  <a:lnTo>
                    <a:pt x="34" y="0"/>
                  </a:lnTo>
                  <a:lnTo>
                    <a:pt x="0" y="3"/>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299" name="Freeform 135"/>
            <p:cNvSpPr>
              <a:spLocks/>
            </p:cNvSpPr>
            <p:nvPr/>
          </p:nvSpPr>
          <p:spPr bwMode="auto">
            <a:xfrm>
              <a:off x="3672" y="3141"/>
              <a:ext cx="11" cy="31"/>
            </a:xfrm>
            <a:custGeom>
              <a:avLst/>
              <a:gdLst>
                <a:gd name="T0" fmla="*/ 6 w 34"/>
                <a:gd name="T1" fmla="*/ 31 h 62"/>
                <a:gd name="T2" fmla="*/ 0 w 34"/>
                <a:gd name="T3" fmla="*/ 31 h 62"/>
                <a:gd name="T4" fmla="*/ 0 w 34"/>
                <a:gd name="T5" fmla="*/ 25 h 62"/>
                <a:gd name="T6" fmla="*/ 11 w 34"/>
                <a:gd name="T7" fmla="*/ 0 h 62"/>
                <a:gd name="T8" fmla="*/ 8 w 34"/>
                <a:gd name="T9" fmla="*/ 21 h 62"/>
                <a:gd name="T10" fmla="*/ 6 w 34"/>
                <a:gd name="T11" fmla="*/ 31 h 62"/>
                <a:gd name="T12" fmla="*/ 6 w 34"/>
                <a:gd name="T13" fmla="*/ 31 h 62"/>
                <a:gd name="T14" fmla="*/ 6 w 34"/>
                <a:gd name="T15" fmla="*/ 31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62">
                  <a:moveTo>
                    <a:pt x="18" y="62"/>
                  </a:moveTo>
                  <a:lnTo>
                    <a:pt x="1" y="62"/>
                  </a:lnTo>
                  <a:lnTo>
                    <a:pt x="0" y="49"/>
                  </a:lnTo>
                  <a:lnTo>
                    <a:pt x="34" y="0"/>
                  </a:lnTo>
                  <a:lnTo>
                    <a:pt x="25" y="42"/>
                  </a:lnTo>
                  <a:lnTo>
                    <a:pt x="18" y="6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0" name="Freeform 136"/>
            <p:cNvSpPr>
              <a:spLocks/>
            </p:cNvSpPr>
            <p:nvPr/>
          </p:nvSpPr>
          <p:spPr bwMode="auto">
            <a:xfrm>
              <a:off x="3689" y="3062"/>
              <a:ext cx="27" cy="36"/>
            </a:xfrm>
            <a:custGeom>
              <a:avLst/>
              <a:gdLst>
                <a:gd name="T0" fmla="*/ 4 w 82"/>
                <a:gd name="T1" fmla="*/ 26 h 70"/>
                <a:gd name="T2" fmla="*/ 10 w 82"/>
                <a:gd name="T3" fmla="*/ 36 h 70"/>
                <a:gd name="T4" fmla="*/ 19 w 82"/>
                <a:gd name="T5" fmla="*/ 35 h 70"/>
                <a:gd name="T6" fmla="*/ 27 w 82"/>
                <a:gd name="T7" fmla="*/ 31 h 70"/>
                <a:gd name="T8" fmla="*/ 19 w 82"/>
                <a:gd name="T9" fmla="*/ 26 h 70"/>
                <a:gd name="T10" fmla="*/ 12 w 82"/>
                <a:gd name="T11" fmla="*/ 18 h 70"/>
                <a:gd name="T12" fmla="*/ 11 w 82"/>
                <a:gd name="T13" fmla="*/ 6 h 70"/>
                <a:gd name="T14" fmla="*/ 3 w 82"/>
                <a:gd name="T15" fmla="*/ 0 h 70"/>
                <a:gd name="T16" fmla="*/ 0 w 82"/>
                <a:gd name="T17" fmla="*/ 7 h 70"/>
                <a:gd name="T18" fmla="*/ 0 w 82"/>
                <a:gd name="T19" fmla="*/ 14 h 70"/>
                <a:gd name="T20" fmla="*/ 4 w 82"/>
                <a:gd name="T21" fmla="*/ 26 h 70"/>
                <a:gd name="T22" fmla="*/ 4 w 82"/>
                <a:gd name="T23" fmla="*/ 26 h 70"/>
                <a:gd name="T24" fmla="*/ 4 w 82"/>
                <a:gd name="T25" fmla="*/ 26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70">
                  <a:moveTo>
                    <a:pt x="12" y="50"/>
                  </a:moveTo>
                  <a:lnTo>
                    <a:pt x="31" y="70"/>
                  </a:lnTo>
                  <a:lnTo>
                    <a:pt x="58" y="68"/>
                  </a:lnTo>
                  <a:lnTo>
                    <a:pt x="82" y="60"/>
                  </a:lnTo>
                  <a:lnTo>
                    <a:pt x="59" y="51"/>
                  </a:lnTo>
                  <a:lnTo>
                    <a:pt x="35" y="35"/>
                  </a:lnTo>
                  <a:lnTo>
                    <a:pt x="32" y="11"/>
                  </a:lnTo>
                  <a:lnTo>
                    <a:pt x="8" y="0"/>
                  </a:lnTo>
                  <a:lnTo>
                    <a:pt x="0" y="14"/>
                  </a:lnTo>
                  <a:lnTo>
                    <a:pt x="0" y="27"/>
                  </a:lnTo>
                  <a:lnTo>
                    <a:pt x="12" y="5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1" name="Freeform 137"/>
            <p:cNvSpPr>
              <a:spLocks/>
            </p:cNvSpPr>
            <p:nvPr/>
          </p:nvSpPr>
          <p:spPr bwMode="auto">
            <a:xfrm>
              <a:off x="3718" y="3142"/>
              <a:ext cx="70" cy="61"/>
            </a:xfrm>
            <a:custGeom>
              <a:avLst/>
              <a:gdLst>
                <a:gd name="T0" fmla="*/ 55 w 210"/>
                <a:gd name="T1" fmla="*/ 24 h 122"/>
                <a:gd name="T2" fmla="*/ 44 w 210"/>
                <a:gd name="T3" fmla="*/ 40 h 122"/>
                <a:gd name="T4" fmla="*/ 30 w 210"/>
                <a:gd name="T5" fmla="*/ 50 h 122"/>
                <a:gd name="T6" fmla="*/ 21 w 210"/>
                <a:gd name="T7" fmla="*/ 61 h 122"/>
                <a:gd name="T8" fmla="*/ 12 w 210"/>
                <a:gd name="T9" fmla="*/ 54 h 122"/>
                <a:gd name="T10" fmla="*/ 5 w 210"/>
                <a:gd name="T11" fmla="*/ 39 h 122"/>
                <a:gd name="T12" fmla="*/ 8 w 210"/>
                <a:gd name="T13" fmla="*/ 27 h 122"/>
                <a:gd name="T14" fmla="*/ 0 w 210"/>
                <a:gd name="T15" fmla="*/ 13 h 122"/>
                <a:gd name="T16" fmla="*/ 1 w 210"/>
                <a:gd name="T17" fmla="*/ 0 h 122"/>
                <a:gd name="T18" fmla="*/ 23 w 210"/>
                <a:gd name="T19" fmla="*/ 14 h 122"/>
                <a:gd name="T20" fmla="*/ 43 w 210"/>
                <a:gd name="T21" fmla="*/ 16 h 122"/>
                <a:gd name="T22" fmla="*/ 67 w 210"/>
                <a:gd name="T23" fmla="*/ 2 h 122"/>
                <a:gd name="T24" fmla="*/ 70 w 210"/>
                <a:gd name="T25" fmla="*/ 13 h 122"/>
                <a:gd name="T26" fmla="*/ 55 w 210"/>
                <a:gd name="T27" fmla="*/ 24 h 122"/>
                <a:gd name="T28" fmla="*/ 55 w 210"/>
                <a:gd name="T29" fmla="*/ 24 h 122"/>
                <a:gd name="T30" fmla="*/ 55 w 210"/>
                <a:gd name="T31" fmla="*/ 24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0" h="122">
                  <a:moveTo>
                    <a:pt x="165" y="48"/>
                  </a:moveTo>
                  <a:lnTo>
                    <a:pt x="133" y="80"/>
                  </a:lnTo>
                  <a:lnTo>
                    <a:pt x="91" y="100"/>
                  </a:lnTo>
                  <a:lnTo>
                    <a:pt x="63" y="122"/>
                  </a:lnTo>
                  <a:lnTo>
                    <a:pt x="36" y="108"/>
                  </a:lnTo>
                  <a:lnTo>
                    <a:pt x="16" y="78"/>
                  </a:lnTo>
                  <a:lnTo>
                    <a:pt x="23" y="53"/>
                  </a:lnTo>
                  <a:lnTo>
                    <a:pt x="0" y="25"/>
                  </a:lnTo>
                  <a:lnTo>
                    <a:pt x="2" y="0"/>
                  </a:lnTo>
                  <a:lnTo>
                    <a:pt x="70" y="27"/>
                  </a:lnTo>
                  <a:lnTo>
                    <a:pt x="129" y="31"/>
                  </a:lnTo>
                  <a:lnTo>
                    <a:pt x="201" y="3"/>
                  </a:lnTo>
                  <a:lnTo>
                    <a:pt x="210" y="25"/>
                  </a:lnTo>
                  <a:lnTo>
                    <a:pt x="165" y="48"/>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2" name="Freeform 138"/>
            <p:cNvSpPr>
              <a:spLocks/>
            </p:cNvSpPr>
            <p:nvPr/>
          </p:nvSpPr>
          <p:spPr bwMode="auto">
            <a:xfrm>
              <a:off x="3679" y="3235"/>
              <a:ext cx="43" cy="18"/>
            </a:xfrm>
            <a:custGeom>
              <a:avLst/>
              <a:gdLst>
                <a:gd name="T0" fmla="*/ 0 w 129"/>
                <a:gd name="T1" fmla="*/ 3 h 35"/>
                <a:gd name="T2" fmla="*/ 0 w 129"/>
                <a:gd name="T3" fmla="*/ 11 h 35"/>
                <a:gd name="T4" fmla="*/ 6 w 129"/>
                <a:gd name="T5" fmla="*/ 16 h 35"/>
                <a:gd name="T6" fmla="*/ 15 w 129"/>
                <a:gd name="T7" fmla="*/ 16 h 35"/>
                <a:gd name="T8" fmla="*/ 28 w 129"/>
                <a:gd name="T9" fmla="*/ 18 h 35"/>
                <a:gd name="T10" fmla="*/ 43 w 129"/>
                <a:gd name="T11" fmla="*/ 11 h 35"/>
                <a:gd name="T12" fmla="*/ 28 w 129"/>
                <a:gd name="T13" fmla="*/ 3 h 35"/>
                <a:gd name="T14" fmla="*/ 15 w 129"/>
                <a:gd name="T15" fmla="*/ 0 h 35"/>
                <a:gd name="T16" fmla="*/ 7 w 129"/>
                <a:gd name="T17" fmla="*/ 0 h 35"/>
                <a:gd name="T18" fmla="*/ 0 w 129"/>
                <a:gd name="T19" fmla="*/ 3 h 35"/>
                <a:gd name="T20" fmla="*/ 0 w 129"/>
                <a:gd name="T21" fmla="*/ 3 h 35"/>
                <a:gd name="T22" fmla="*/ 0 w 129"/>
                <a:gd name="T23" fmla="*/ 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 h="35">
                  <a:moveTo>
                    <a:pt x="0" y="6"/>
                  </a:moveTo>
                  <a:lnTo>
                    <a:pt x="0" y="22"/>
                  </a:lnTo>
                  <a:lnTo>
                    <a:pt x="17" y="31"/>
                  </a:lnTo>
                  <a:lnTo>
                    <a:pt x="45" y="31"/>
                  </a:lnTo>
                  <a:lnTo>
                    <a:pt x="83" y="35"/>
                  </a:lnTo>
                  <a:lnTo>
                    <a:pt x="129" y="22"/>
                  </a:lnTo>
                  <a:lnTo>
                    <a:pt x="85" y="6"/>
                  </a:lnTo>
                  <a:lnTo>
                    <a:pt x="45" y="0"/>
                  </a:lnTo>
                  <a:lnTo>
                    <a:pt x="22" y="0"/>
                  </a:lnTo>
                  <a:lnTo>
                    <a:pt x="0" y="6"/>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3" name="Freeform 139"/>
            <p:cNvSpPr>
              <a:spLocks/>
            </p:cNvSpPr>
            <p:nvPr/>
          </p:nvSpPr>
          <p:spPr bwMode="auto">
            <a:xfrm>
              <a:off x="3651" y="3135"/>
              <a:ext cx="14" cy="35"/>
            </a:xfrm>
            <a:custGeom>
              <a:avLst/>
              <a:gdLst>
                <a:gd name="T0" fmla="*/ 14 w 41"/>
                <a:gd name="T1" fmla="*/ 0 h 68"/>
                <a:gd name="T2" fmla="*/ 1 w 41"/>
                <a:gd name="T3" fmla="*/ 12 h 68"/>
                <a:gd name="T4" fmla="*/ 0 w 41"/>
                <a:gd name="T5" fmla="*/ 26 h 68"/>
                <a:gd name="T6" fmla="*/ 5 w 41"/>
                <a:gd name="T7" fmla="*/ 35 h 68"/>
                <a:gd name="T8" fmla="*/ 12 w 41"/>
                <a:gd name="T9" fmla="*/ 18 h 68"/>
                <a:gd name="T10" fmla="*/ 14 w 41"/>
                <a:gd name="T11" fmla="*/ 0 h 68"/>
                <a:gd name="T12" fmla="*/ 14 w 41"/>
                <a:gd name="T13" fmla="*/ 0 h 68"/>
                <a:gd name="T14" fmla="*/ 14 w 41"/>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68">
                  <a:moveTo>
                    <a:pt x="41" y="0"/>
                  </a:moveTo>
                  <a:lnTo>
                    <a:pt x="4" y="24"/>
                  </a:lnTo>
                  <a:lnTo>
                    <a:pt x="0" y="50"/>
                  </a:lnTo>
                  <a:lnTo>
                    <a:pt x="15" y="68"/>
                  </a:lnTo>
                  <a:lnTo>
                    <a:pt x="36" y="35"/>
                  </a:lnTo>
                  <a:lnTo>
                    <a:pt x="41"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4" name="Freeform 140"/>
            <p:cNvSpPr>
              <a:spLocks/>
            </p:cNvSpPr>
            <p:nvPr/>
          </p:nvSpPr>
          <p:spPr bwMode="auto">
            <a:xfrm>
              <a:off x="3711" y="3289"/>
              <a:ext cx="88" cy="104"/>
            </a:xfrm>
            <a:custGeom>
              <a:avLst/>
              <a:gdLst>
                <a:gd name="T0" fmla="*/ 1 w 264"/>
                <a:gd name="T1" fmla="*/ 11 h 207"/>
                <a:gd name="T2" fmla="*/ 1 w 264"/>
                <a:gd name="T3" fmla="*/ 25 h 207"/>
                <a:gd name="T4" fmla="*/ 1 w 264"/>
                <a:gd name="T5" fmla="*/ 42 h 207"/>
                <a:gd name="T6" fmla="*/ 12 w 264"/>
                <a:gd name="T7" fmla="*/ 61 h 207"/>
                <a:gd name="T8" fmla="*/ 3 w 264"/>
                <a:gd name="T9" fmla="*/ 77 h 207"/>
                <a:gd name="T10" fmla="*/ 33 w 264"/>
                <a:gd name="T11" fmla="*/ 65 h 207"/>
                <a:gd name="T12" fmla="*/ 46 w 264"/>
                <a:gd name="T13" fmla="*/ 79 h 207"/>
                <a:gd name="T14" fmla="*/ 39 w 264"/>
                <a:gd name="T15" fmla="*/ 88 h 207"/>
                <a:gd name="T16" fmla="*/ 10 w 264"/>
                <a:gd name="T17" fmla="*/ 98 h 207"/>
                <a:gd name="T18" fmla="*/ 52 w 264"/>
                <a:gd name="T19" fmla="*/ 99 h 207"/>
                <a:gd name="T20" fmla="*/ 74 w 264"/>
                <a:gd name="T21" fmla="*/ 104 h 207"/>
                <a:gd name="T22" fmla="*/ 88 w 264"/>
                <a:gd name="T23" fmla="*/ 97 h 207"/>
                <a:gd name="T24" fmla="*/ 62 w 264"/>
                <a:gd name="T25" fmla="*/ 82 h 207"/>
                <a:gd name="T26" fmla="*/ 46 w 264"/>
                <a:gd name="T27" fmla="*/ 63 h 207"/>
                <a:gd name="T28" fmla="*/ 67 w 264"/>
                <a:gd name="T29" fmla="*/ 54 h 207"/>
                <a:gd name="T30" fmla="*/ 81 w 264"/>
                <a:gd name="T31" fmla="*/ 31 h 207"/>
                <a:gd name="T32" fmla="*/ 87 w 264"/>
                <a:gd name="T33" fmla="*/ 1 h 207"/>
                <a:gd name="T34" fmla="*/ 74 w 264"/>
                <a:gd name="T35" fmla="*/ 21 h 207"/>
                <a:gd name="T36" fmla="*/ 54 w 264"/>
                <a:gd name="T37" fmla="*/ 44 h 207"/>
                <a:gd name="T38" fmla="*/ 54 w 264"/>
                <a:gd name="T39" fmla="*/ 6 h 207"/>
                <a:gd name="T40" fmla="*/ 20 w 264"/>
                <a:gd name="T41" fmla="*/ 5 h 207"/>
                <a:gd name="T42" fmla="*/ 0 w 264"/>
                <a:gd name="T43" fmla="*/ 0 h 207"/>
                <a:gd name="T44" fmla="*/ 1 w 264"/>
                <a:gd name="T45" fmla="*/ 11 h 207"/>
                <a:gd name="T46" fmla="*/ 1 w 264"/>
                <a:gd name="T47" fmla="*/ 11 h 207"/>
                <a:gd name="T48" fmla="*/ 1 w 264"/>
                <a:gd name="T49" fmla="*/ 11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4" h="207">
                  <a:moveTo>
                    <a:pt x="3" y="22"/>
                  </a:moveTo>
                  <a:lnTo>
                    <a:pt x="3" y="50"/>
                  </a:lnTo>
                  <a:lnTo>
                    <a:pt x="3" y="83"/>
                  </a:lnTo>
                  <a:lnTo>
                    <a:pt x="37" y="121"/>
                  </a:lnTo>
                  <a:lnTo>
                    <a:pt x="10" y="154"/>
                  </a:lnTo>
                  <a:lnTo>
                    <a:pt x="98" y="129"/>
                  </a:lnTo>
                  <a:lnTo>
                    <a:pt x="139" y="157"/>
                  </a:lnTo>
                  <a:lnTo>
                    <a:pt x="118" y="175"/>
                  </a:lnTo>
                  <a:lnTo>
                    <a:pt x="30" y="196"/>
                  </a:lnTo>
                  <a:lnTo>
                    <a:pt x="156" y="198"/>
                  </a:lnTo>
                  <a:lnTo>
                    <a:pt x="222" y="207"/>
                  </a:lnTo>
                  <a:lnTo>
                    <a:pt x="264" y="193"/>
                  </a:lnTo>
                  <a:lnTo>
                    <a:pt x="186" y="163"/>
                  </a:lnTo>
                  <a:lnTo>
                    <a:pt x="139" y="125"/>
                  </a:lnTo>
                  <a:lnTo>
                    <a:pt x="201" y="107"/>
                  </a:lnTo>
                  <a:lnTo>
                    <a:pt x="242" y="62"/>
                  </a:lnTo>
                  <a:lnTo>
                    <a:pt x="262" y="2"/>
                  </a:lnTo>
                  <a:lnTo>
                    <a:pt x="221" y="41"/>
                  </a:lnTo>
                  <a:lnTo>
                    <a:pt x="162" y="87"/>
                  </a:lnTo>
                  <a:lnTo>
                    <a:pt x="162" y="12"/>
                  </a:lnTo>
                  <a:lnTo>
                    <a:pt x="61" y="10"/>
                  </a:lnTo>
                  <a:lnTo>
                    <a:pt x="0" y="0"/>
                  </a:lnTo>
                  <a:lnTo>
                    <a:pt x="3" y="2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5" name="Freeform 141"/>
            <p:cNvSpPr>
              <a:spLocks/>
            </p:cNvSpPr>
            <p:nvPr/>
          </p:nvSpPr>
          <p:spPr bwMode="auto">
            <a:xfrm>
              <a:off x="3702" y="3114"/>
              <a:ext cx="17" cy="52"/>
            </a:xfrm>
            <a:custGeom>
              <a:avLst/>
              <a:gdLst>
                <a:gd name="T0" fmla="*/ 17 w 53"/>
                <a:gd name="T1" fmla="*/ 9 h 103"/>
                <a:gd name="T2" fmla="*/ 10 w 53"/>
                <a:gd name="T3" fmla="*/ 23 h 103"/>
                <a:gd name="T4" fmla="*/ 8 w 53"/>
                <a:gd name="T5" fmla="*/ 41 h 103"/>
                <a:gd name="T6" fmla="*/ 5 w 53"/>
                <a:gd name="T7" fmla="*/ 52 h 103"/>
                <a:gd name="T8" fmla="*/ 0 w 53"/>
                <a:gd name="T9" fmla="*/ 32 h 103"/>
                <a:gd name="T10" fmla="*/ 1 w 53"/>
                <a:gd name="T11" fmla="*/ 17 h 103"/>
                <a:gd name="T12" fmla="*/ 4 w 53"/>
                <a:gd name="T13" fmla="*/ 5 h 103"/>
                <a:gd name="T14" fmla="*/ 9 w 53"/>
                <a:gd name="T15" fmla="*/ 0 h 103"/>
                <a:gd name="T16" fmla="*/ 17 w 53"/>
                <a:gd name="T17" fmla="*/ 9 h 103"/>
                <a:gd name="T18" fmla="*/ 17 w 53"/>
                <a:gd name="T19" fmla="*/ 9 h 103"/>
                <a:gd name="T20" fmla="*/ 17 w 53"/>
                <a:gd name="T21" fmla="*/ 9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103">
                  <a:moveTo>
                    <a:pt x="53" y="17"/>
                  </a:moveTo>
                  <a:lnTo>
                    <a:pt x="30" y="45"/>
                  </a:lnTo>
                  <a:lnTo>
                    <a:pt x="26" y="81"/>
                  </a:lnTo>
                  <a:lnTo>
                    <a:pt x="16" y="103"/>
                  </a:lnTo>
                  <a:lnTo>
                    <a:pt x="0" y="63"/>
                  </a:lnTo>
                  <a:lnTo>
                    <a:pt x="4" y="34"/>
                  </a:lnTo>
                  <a:lnTo>
                    <a:pt x="14" y="9"/>
                  </a:lnTo>
                  <a:lnTo>
                    <a:pt x="27" y="0"/>
                  </a:lnTo>
                  <a:lnTo>
                    <a:pt x="53" y="17"/>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6" name="Freeform 142"/>
            <p:cNvSpPr>
              <a:spLocks/>
            </p:cNvSpPr>
            <p:nvPr/>
          </p:nvSpPr>
          <p:spPr bwMode="auto">
            <a:xfrm>
              <a:off x="3727" y="3020"/>
              <a:ext cx="22" cy="62"/>
            </a:xfrm>
            <a:custGeom>
              <a:avLst/>
              <a:gdLst>
                <a:gd name="T0" fmla="*/ 0 w 65"/>
                <a:gd name="T1" fmla="*/ 30 h 122"/>
                <a:gd name="T2" fmla="*/ 2 w 65"/>
                <a:gd name="T3" fmla="*/ 47 h 122"/>
                <a:gd name="T4" fmla="*/ 16 w 65"/>
                <a:gd name="T5" fmla="*/ 62 h 122"/>
                <a:gd name="T6" fmla="*/ 13 w 65"/>
                <a:gd name="T7" fmla="*/ 43 h 122"/>
                <a:gd name="T8" fmla="*/ 22 w 65"/>
                <a:gd name="T9" fmla="*/ 52 h 122"/>
                <a:gd name="T10" fmla="*/ 19 w 65"/>
                <a:gd name="T11" fmla="*/ 30 h 122"/>
                <a:gd name="T12" fmla="*/ 17 w 65"/>
                <a:gd name="T13" fmla="*/ 14 h 122"/>
                <a:gd name="T14" fmla="*/ 10 w 65"/>
                <a:gd name="T15" fmla="*/ 25 h 122"/>
                <a:gd name="T16" fmla="*/ 9 w 65"/>
                <a:gd name="T17" fmla="*/ 0 h 122"/>
                <a:gd name="T18" fmla="*/ 2 w 65"/>
                <a:gd name="T19" fmla="*/ 10 h 122"/>
                <a:gd name="T20" fmla="*/ 0 w 65"/>
                <a:gd name="T21" fmla="*/ 30 h 122"/>
                <a:gd name="T22" fmla="*/ 0 w 65"/>
                <a:gd name="T23" fmla="*/ 30 h 122"/>
                <a:gd name="T24" fmla="*/ 0 w 65"/>
                <a:gd name="T25" fmla="*/ 3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122">
                  <a:moveTo>
                    <a:pt x="0" y="60"/>
                  </a:moveTo>
                  <a:lnTo>
                    <a:pt x="7" y="92"/>
                  </a:lnTo>
                  <a:lnTo>
                    <a:pt x="46" y="122"/>
                  </a:lnTo>
                  <a:lnTo>
                    <a:pt x="38" y="84"/>
                  </a:lnTo>
                  <a:lnTo>
                    <a:pt x="65" y="102"/>
                  </a:lnTo>
                  <a:lnTo>
                    <a:pt x="56" y="60"/>
                  </a:lnTo>
                  <a:lnTo>
                    <a:pt x="49" y="28"/>
                  </a:lnTo>
                  <a:lnTo>
                    <a:pt x="29" y="49"/>
                  </a:lnTo>
                  <a:lnTo>
                    <a:pt x="27" y="0"/>
                  </a:lnTo>
                  <a:lnTo>
                    <a:pt x="7" y="19"/>
                  </a:lnTo>
                  <a:lnTo>
                    <a:pt x="0" y="6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7" name="Freeform 143"/>
            <p:cNvSpPr>
              <a:spLocks/>
            </p:cNvSpPr>
            <p:nvPr/>
          </p:nvSpPr>
          <p:spPr bwMode="auto">
            <a:xfrm>
              <a:off x="3751" y="3042"/>
              <a:ext cx="24" cy="44"/>
            </a:xfrm>
            <a:custGeom>
              <a:avLst/>
              <a:gdLst>
                <a:gd name="T0" fmla="*/ 2 w 74"/>
                <a:gd name="T1" fmla="*/ 10 h 88"/>
                <a:gd name="T2" fmla="*/ 6 w 74"/>
                <a:gd name="T3" fmla="*/ 30 h 88"/>
                <a:gd name="T4" fmla="*/ 14 w 74"/>
                <a:gd name="T5" fmla="*/ 41 h 88"/>
                <a:gd name="T6" fmla="*/ 14 w 74"/>
                <a:gd name="T7" fmla="*/ 16 h 88"/>
                <a:gd name="T8" fmla="*/ 24 w 74"/>
                <a:gd name="T9" fmla="*/ 44 h 88"/>
                <a:gd name="T10" fmla="*/ 24 w 74"/>
                <a:gd name="T11" fmla="*/ 26 h 88"/>
                <a:gd name="T12" fmla="*/ 13 w 74"/>
                <a:gd name="T13" fmla="*/ 2 h 88"/>
                <a:gd name="T14" fmla="*/ 9 w 74"/>
                <a:gd name="T15" fmla="*/ 14 h 88"/>
                <a:gd name="T16" fmla="*/ 0 w 74"/>
                <a:gd name="T17" fmla="*/ 0 h 88"/>
                <a:gd name="T18" fmla="*/ 2 w 74"/>
                <a:gd name="T19" fmla="*/ 10 h 88"/>
                <a:gd name="T20" fmla="*/ 2 w 74"/>
                <a:gd name="T21" fmla="*/ 10 h 88"/>
                <a:gd name="T22" fmla="*/ 2 w 74"/>
                <a:gd name="T23" fmla="*/ 10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4" h="88">
                  <a:moveTo>
                    <a:pt x="6" y="20"/>
                  </a:moveTo>
                  <a:lnTo>
                    <a:pt x="17" y="60"/>
                  </a:lnTo>
                  <a:lnTo>
                    <a:pt x="44" y="82"/>
                  </a:lnTo>
                  <a:lnTo>
                    <a:pt x="42" y="32"/>
                  </a:lnTo>
                  <a:lnTo>
                    <a:pt x="74" y="88"/>
                  </a:lnTo>
                  <a:lnTo>
                    <a:pt x="74" y="52"/>
                  </a:lnTo>
                  <a:lnTo>
                    <a:pt x="39" y="3"/>
                  </a:lnTo>
                  <a:lnTo>
                    <a:pt x="27" y="28"/>
                  </a:lnTo>
                  <a:lnTo>
                    <a:pt x="0" y="0"/>
                  </a:lnTo>
                  <a:lnTo>
                    <a:pt x="6" y="2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8" name="Freeform 144"/>
            <p:cNvSpPr>
              <a:spLocks/>
            </p:cNvSpPr>
            <p:nvPr/>
          </p:nvSpPr>
          <p:spPr bwMode="auto">
            <a:xfrm>
              <a:off x="3669" y="3010"/>
              <a:ext cx="35" cy="33"/>
            </a:xfrm>
            <a:custGeom>
              <a:avLst/>
              <a:gdLst>
                <a:gd name="T0" fmla="*/ 23 w 106"/>
                <a:gd name="T1" fmla="*/ 12 h 65"/>
                <a:gd name="T2" fmla="*/ 3 w 106"/>
                <a:gd name="T3" fmla="*/ 33 h 65"/>
                <a:gd name="T4" fmla="*/ 12 w 106"/>
                <a:gd name="T5" fmla="*/ 17 h 65"/>
                <a:gd name="T6" fmla="*/ 0 w 106"/>
                <a:gd name="T7" fmla="*/ 26 h 65"/>
                <a:gd name="T8" fmla="*/ 10 w 106"/>
                <a:gd name="T9" fmla="*/ 10 h 65"/>
                <a:gd name="T10" fmla="*/ 35 w 106"/>
                <a:gd name="T11" fmla="*/ 0 h 65"/>
                <a:gd name="T12" fmla="*/ 23 w 106"/>
                <a:gd name="T13" fmla="*/ 12 h 65"/>
                <a:gd name="T14" fmla="*/ 23 w 106"/>
                <a:gd name="T15" fmla="*/ 12 h 65"/>
                <a:gd name="T16" fmla="*/ 23 w 106"/>
                <a:gd name="T17" fmla="*/ 12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65">
                  <a:moveTo>
                    <a:pt x="71" y="23"/>
                  </a:moveTo>
                  <a:lnTo>
                    <a:pt x="10" y="65"/>
                  </a:lnTo>
                  <a:lnTo>
                    <a:pt x="35" y="34"/>
                  </a:lnTo>
                  <a:lnTo>
                    <a:pt x="0" y="51"/>
                  </a:lnTo>
                  <a:lnTo>
                    <a:pt x="30" y="19"/>
                  </a:lnTo>
                  <a:lnTo>
                    <a:pt x="106" y="0"/>
                  </a:lnTo>
                  <a:lnTo>
                    <a:pt x="71" y="23"/>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09" name="Freeform 145"/>
            <p:cNvSpPr>
              <a:spLocks/>
            </p:cNvSpPr>
            <p:nvPr/>
          </p:nvSpPr>
          <p:spPr bwMode="auto">
            <a:xfrm>
              <a:off x="3837" y="3012"/>
              <a:ext cx="53" cy="29"/>
            </a:xfrm>
            <a:custGeom>
              <a:avLst/>
              <a:gdLst>
                <a:gd name="T0" fmla="*/ 13 w 158"/>
                <a:gd name="T1" fmla="*/ 10 h 57"/>
                <a:gd name="T2" fmla="*/ 32 w 158"/>
                <a:gd name="T3" fmla="*/ 7 h 57"/>
                <a:gd name="T4" fmla="*/ 53 w 158"/>
                <a:gd name="T5" fmla="*/ 0 h 57"/>
                <a:gd name="T6" fmla="*/ 24 w 158"/>
                <a:gd name="T7" fmla="*/ 16 h 57"/>
                <a:gd name="T8" fmla="*/ 41 w 158"/>
                <a:gd name="T9" fmla="*/ 16 h 57"/>
                <a:gd name="T10" fmla="*/ 24 w 158"/>
                <a:gd name="T11" fmla="*/ 29 h 57"/>
                <a:gd name="T12" fmla="*/ 12 w 158"/>
                <a:gd name="T13" fmla="*/ 17 h 57"/>
                <a:gd name="T14" fmla="*/ 0 w 158"/>
                <a:gd name="T15" fmla="*/ 7 h 57"/>
                <a:gd name="T16" fmla="*/ 13 w 158"/>
                <a:gd name="T17" fmla="*/ 10 h 57"/>
                <a:gd name="T18" fmla="*/ 13 w 158"/>
                <a:gd name="T19" fmla="*/ 10 h 57"/>
                <a:gd name="T20" fmla="*/ 13 w 158"/>
                <a:gd name="T21" fmla="*/ 1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57">
                  <a:moveTo>
                    <a:pt x="38" y="19"/>
                  </a:moveTo>
                  <a:lnTo>
                    <a:pt x="96" y="13"/>
                  </a:lnTo>
                  <a:lnTo>
                    <a:pt x="158" y="0"/>
                  </a:lnTo>
                  <a:lnTo>
                    <a:pt x="72" y="32"/>
                  </a:lnTo>
                  <a:lnTo>
                    <a:pt x="123" y="32"/>
                  </a:lnTo>
                  <a:lnTo>
                    <a:pt x="72" y="57"/>
                  </a:lnTo>
                  <a:lnTo>
                    <a:pt x="35" y="34"/>
                  </a:lnTo>
                  <a:lnTo>
                    <a:pt x="0" y="13"/>
                  </a:lnTo>
                  <a:lnTo>
                    <a:pt x="38" y="19"/>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0" name="Freeform 146"/>
            <p:cNvSpPr>
              <a:spLocks/>
            </p:cNvSpPr>
            <p:nvPr/>
          </p:nvSpPr>
          <p:spPr bwMode="auto">
            <a:xfrm>
              <a:off x="3826" y="3033"/>
              <a:ext cx="25" cy="13"/>
            </a:xfrm>
            <a:custGeom>
              <a:avLst/>
              <a:gdLst>
                <a:gd name="T0" fmla="*/ 0 w 74"/>
                <a:gd name="T1" fmla="*/ 4 h 25"/>
                <a:gd name="T2" fmla="*/ 10 w 74"/>
                <a:gd name="T3" fmla="*/ 13 h 25"/>
                <a:gd name="T4" fmla="*/ 25 w 74"/>
                <a:gd name="T5" fmla="*/ 11 h 25"/>
                <a:gd name="T6" fmla="*/ 10 w 74"/>
                <a:gd name="T7" fmla="*/ 0 h 25"/>
                <a:gd name="T8" fmla="*/ 0 w 74"/>
                <a:gd name="T9" fmla="*/ 4 h 25"/>
                <a:gd name="T10" fmla="*/ 0 w 74"/>
                <a:gd name="T11" fmla="*/ 4 h 25"/>
                <a:gd name="T12" fmla="*/ 0 w 74"/>
                <a:gd name="T13" fmla="*/ 4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25">
                  <a:moveTo>
                    <a:pt x="0" y="8"/>
                  </a:moveTo>
                  <a:lnTo>
                    <a:pt x="30" y="25"/>
                  </a:lnTo>
                  <a:lnTo>
                    <a:pt x="74" y="21"/>
                  </a:lnTo>
                  <a:lnTo>
                    <a:pt x="30" y="0"/>
                  </a:lnTo>
                  <a:lnTo>
                    <a:pt x="0" y="8"/>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1" name="Freeform 147"/>
            <p:cNvSpPr>
              <a:spLocks/>
            </p:cNvSpPr>
            <p:nvPr/>
          </p:nvSpPr>
          <p:spPr bwMode="auto">
            <a:xfrm>
              <a:off x="3672" y="2907"/>
              <a:ext cx="27" cy="51"/>
            </a:xfrm>
            <a:custGeom>
              <a:avLst/>
              <a:gdLst>
                <a:gd name="T0" fmla="*/ 15 w 82"/>
                <a:gd name="T1" fmla="*/ 0 h 102"/>
                <a:gd name="T2" fmla="*/ 7 w 82"/>
                <a:gd name="T3" fmla="*/ 6 h 102"/>
                <a:gd name="T4" fmla="*/ 5 w 82"/>
                <a:gd name="T5" fmla="*/ 21 h 102"/>
                <a:gd name="T6" fmla="*/ 0 w 82"/>
                <a:gd name="T7" fmla="*/ 28 h 102"/>
                <a:gd name="T8" fmla="*/ 8 w 82"/>
                <a:gd name="T9" fmla="*/ 51 h 102"/>
                <a:gd name="T10" fmla="*/ 6 w 82"/>
                <a:gd name="T11" fmla="*/ 29 h 102"/>
                <a:gd name="T12" fmla="*/ 14 w 82"/>
                <a:gd name="T13" fmla="*/ 21 h 102"/>
                <a:gd name="T14" fmla="*/ 13 w 82"/>
                <a:gd name="T15" fmla="*/ 9 h 102"/>
                <a:gd name="T16" fmla="*/ 27 w 82"/>
                <a:gd name="T17" fmla="*/ 2 h 102"/>
                <a:gd name="T18" fmla="*/ 15 w 82"/>
                <a:gd name="T19" fmla="*/ 0 h 102"/>
                <a:gd name="T20" fmla="*/ 15 w 82"/>
                <a:gd name="T21" fmla="*/ 0 h 102"/>
                <a:gd name="T22" fmla="*/ 15 w 82"/>
                <a:gd name="T23" fmla="*/ 0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 h="102">
                  <a:moveTo>
                    <a:pt x="47" y="0"/>
                  </a:moveTo>
                  <a:lnTo>
                    <a:pt x="20" y="11"/>
                  </a:lnTo>
                  <a:lnTo>
                    <a:pt x="14" y="41"/>
                  </a:lnTo>
                  <a:lnTo>
                    <a:pt x="0" y="56"/>
                  </a:lnTo>
                  <a:lnTo>
                    <a:pt x="25" y="102"/>
                  </a:lnTo>
                  <a:lnTo>
                    <a:pt x="17" y="58"/>
                  </a:lnTo>
                  <a:lnTo>
                    <a:pt x="44" y="41"/>
                  </a:lnTo>
                  <a:lnTo>
                    <a:pt x="38" y="17"/>
                  </a:lnTo>
                  <a:lnTo>
                    <a:pt x="82" y="4"/>
                  </a:lnTo>
                  <a:lnTo>
                    <a:pt x="47" y="0"/>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2" name="Freeform 148"/>
            <p:cNvSpPr>
              <a:spLocks/>
            </p:cNvSpPr>
            <p:nvPr/>
          </p:nvSpPr>
          <p:spPr bwMode="auto">
            <a:xfrm>
              <a:off x="3678" y="3608"/>
              <a:ext cx="125" cy="217"/>
            </a:xfrm>
            <a:custGeom>
              <a:avLst/>
              <a:gdLst>
                <a:gd name="T0" fmla="*/ 5 w 376"/>
                <a:gd name="T1" fmla="*/ 38 h 434"/>
                <a:gd name="T2" fmla="*/ 0 w 376"/>
                <a:gd name="T3" fmla="*/ 43 h 434"/>
                <a:gd name="T4" fmla="*/ 2 w 376"/>
                <a:gd name="T5" fmla="*/ 52 h 434"/>
                <a:gd name="T6" fmla="*/ 15 w 376"/>
                <a:gd name="T7" fmla="*/ 68 h 434"/>
                <a:gd name="T8" fmla="*/ 39 w 376"/>
                <a:gd name="T9" fmla="*/ 107 h 434"/>
                <a:gd name="T10" fmla="*/ 58 w 376"/>
                <a:gd name="T11" fmla="*/ 140 h 434"/>
                <a:gd name="T12" fmla="*/ 72 w 376"/>
                <a:gd name="T13" fmla="*/ 163 h 434"/>
                <a:gd name="T14" fmla="*/ 98 w 376"/>
                <a:gd name="T15" fmla="*/ 189 h 434"/>
                <a:gd name="T16" fmla="*/ 125 w 376"/>
                <a:gd name="T17" fmla="*/ 217 h 434"/>
                <a:gd name="T18" fmla="*/ 120 w 376"/>
                <a:gd name="T19" fmla="*/ 175 h 434"/>
                <a:gd name="T20" fmla="*/ 116 w 376"/>
                <a:gd name="T21" fmla="*/ 159 h 434"/>
                <a:gd name="T22" fmla="*/ 99 w 376"/>
                <a:gd name="T23" fmla="*/ 139 h 434"/>
                <a:gd name="T24" fmla="*/ 92 w 376"/>
                <a:gd name="T25" fmla="*/ 117 h 434"/>
                <a:gd name="T26" fmla="*/ 88 w 376"/>
                <a:gd name="T27" fmla="*/ 94 h 434"/>
                <a:gd name="T28" fmla="*/ 66 w 376"/>
                <a:gd name="T29" fmla="*/ 64 h 434"/>
                <a:gd name="T30" fmla="*/ 44 w 376"/>
                <a:gd name="T31" fmla="*/ 41 h 434"/>
                <a:gd name="T32" fmla="*/ 31 w 376"/>
                <a:gd name="T33" fmla="*/ 28 h 434"/>
                <a:gd name="T34" fmla="*/ 28 w 376"/>
                <a:gd name="T35" fmla="*/ 13 h 434"/>
                <a:gd name="T36" fmla="*/ 24 w 376"/>
                <a:gd name="T37" fmla="*/ 0 h 434"/>
                <a:gd name="T38" fmla="*/ 14 w 376"/>
                <a:gd name="T39" fmla="*/ 12 h 434"/>
                <a:gd name="T40" fmla="*/ 13 w 376"/>
                <a:gd name="T41" fmla="*/ 25 h 434"/>
                <a:gd name="T42" fmla="*/ 5 w 376"/>
                <a:gd name="T43" fmla="*/ 38 h 434"/>
                <a:gd name="T44" fmla="*/ 5 w 376"/>
                <a:gd name="T45" fmla="*/ 38 h 434"/>
                <a:gd name="T46" fmla="*/ 5 w 376"/>
                <a:gd name="T47" fmla="*/ 38 h 4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6" h="434">
                  <a:moveTo>
                    <a:pt x="16" y="75"/>
                  </a:moveTo>
                  <a:lnTo>
                    <a:pt x="0" y="86"/>
                  </a:lnTo>
                  <a:lnTo>
                    <a:pt x="6" y="104"/>
                  </a:lnTo>
                  <a:lnTo>
                    <a:pt x="46" y="135"/>
                  </a:lnTo>
                  <a:lnTo>
                    <a:pt x="116" y="213"/>
                  </a:lnTo>
                  <a:lnTo>
                    <a:pt x="175" y="280"/>
                  </a:lnTo>
                  <a:lnTo>
                    <a:pt x="218" y="325"/>
                  </a:lnTo>
                  <a:lnTo>
                    <a:pt x="296" y="378"/>
                  </a:lnTo>
                  <a:lnTo>
                    <a:pt x="376" y="434"/>
                  </a:lnTo>
                  <a:lnTo>
                    <a:pt x="362" y="350"/>
                  </a:lnTo>
                  <a:lnTo>
                    <a:pt x="349" y="318"/>
                  </a:lnTo>
                  <a:lnTo>
                    <a:pt x="299" y="278"/>
                  </a:lnTo>
                  <a:lnTo>
                    <a:pt x="277" y="234"/>
                  </a:lnTo>
                  <a:lnTo>
                    <a:pt x="264" y="187"/>
                  </a:lnTo>
                  <a:lnTo>
                    <a:pt x="199" y="128"/>
                  </a:lnTo>
                  <a:lnTo>
                    <a:pt x="131" y="81"/>
                  </a:lnTo>
                  <a:lnTo>
                    <a:pt x="94" y="56"/>
                  </a:lnTo>
                  <a:lnTo>
                    <a:pt x="83" y="25"/>
                  </a:lnTo>
                  <a:lnTo>
                    <a:pt x="73" y="0"/>
                  </a:lnTo>
                  <a:lnTo>
                    <a:pt x="43" y="24"/>
                  </a:lnTo>
                  <a:lnTo>
                    <a:pt x="39" y="50"/>
                  </a:lnTo>
                  <a:lnTo>
                    <a:pt x="16" y="75"/>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3" name="Freeform 149"/>
            <p:cNvSpPr>
              <a:spLocks/>
            </p:cNvSpPr>
            <p:nvPr/>
          </p:nvSpPr>
          <p:spPr bwMode="auto">
            <a:xfrm>
              <a:off x="3831" y="3171"/>
              <a:ext cx="14" cy="18"/>
            </a:xfrm>
            <a:custGeom>
              <a:avLst/>
              <a:gdLst>
                <a:gd name="T0" fmla="*/ 0 w 43"/>
                <a:gd name="T1" fmla="*/ 12 h 38"/>
                <a:gd name="T2" fmla="*/ 2 w 43"/>
                <a:gd name="T3" fmla="*/ 17 h 38"/>
                <a:gd name="T4" fmla="*/ 8 w 43"/>
                <a:gd name="T5" fmla="*/ 18 h 38"/>
                <a:gd name="T6" fmla="*/ 14 w 43"/>
                <a:gd name="T7" fmla="*/ 17 h 38"/>
                <a:gd name="T8" fmla="*/ 13 w 43"/>
                <a:gd name="T9" fmla="*/ 11 h 38"/>
                <a:gd name="T10" fmla="*/ 12 w 43"/>
                <a:gd name="T11" fmla="*/ 7 h 38"/>
                <a:gd name="T12" fmla="*/ 8 w 43"/>
                <a:gd name="T13" fmla="*/ 5 h 38"/>
                <a:gd name="T14" fmla="*/ 7 w 43"/>
                <a:gd name="T15" fmla="*/ 0 h 38"/>
                <a:gd name="T16" fmla="*/ 4 w 43"/>
                <a:gd name="T17" fmla="*/ 5 h 38"/>
                <a:gd name="T18" fmla="*/ 2 w 43"/>
                <a:gd name="T19" fmla="*/ 9 h 38"/>
                <a:gd name="T20" fmla="*/ 0 w 43"/>
                <a:gd name="T21" fmla="*/ 12 h 38"/>
                <a:gd name="T22" fmla="*/ 0 w 43"/>
                <a:gd name="T23" fmla="*/ 12 h 38"/>
                <a:gd name="T24" fmla="*/ 0 w 43"/>
                <a:gd name="T25" fmla="*/ 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38">
                  <a:moveTo>
                    <a:pt x="0" y="26"/>
                  </a:moveTo>
                  <a:lnTo>
                    <a:pt x="6" y="35"/>
                  </a:lnTo>
                  <a:lnTo>
                    <a:pt x="24" y="38"/>
                  </a:lnTo>
                  <a:lnTo>
                    <a:pt x="43" y="36"/>
                  </a:lnTo>
                  <a:lnTo>
                    <a:pt x="41" y="23"/>
                  </a:lnTo>
                  <a:lnTo>
                    <a:pt x="36" y="15"/>
                  </a:lnTo>
                  <a:lnTo>
                    <a:pt x="26" y="11"/>
                  </a:lnTo>
                  <a:lnTo>
                    <a:pt x="23" y="0"/>
                  </a:lnTo>
                  <a:lnTo>
                    <a:pt x="13" y="10"/>
                  </a:lnTo>
                  <a:lnTo>
                    <a:pt x="5" y="19"/>
                  </a:lnTo>
                  <a:lnTo>
                    <a:pt x="0" y="26"/>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4" name="Freeform 150"/>
            <p:cNvSpPr>
              <a:spLocks/>
            </p:cNvSpPr>
            <p:nvPr/>
          </p:nvSpPr>
          <p:spPr bwMode="auto">
            <a:xfrm>
              <a:off x="3846" y="3154"/>
              <a:ext cx="24" cy="31"/>
            </a:xfrm>
            <a:custGeom>
              <a:avLst/>
              <a:gdLst>
                <a:gd name="T0" fmla="*/ 0 w 70"/>
                <a:gd name="T1" fmla="*/ 25 h 62"/>
                <a:gd name="T2" fmla="*/ 9 w 70"/>
                <a:gd name="T3" fmla="*/ 20 h 62"/>
                <a:gd name="T4" fmla="*/ 10 w 70"/>
                <a:gd name="T5" fmla="*/ 9 h 62"/>
                <a:gd name="T6" fmla="*/ 11 w 70"/>
                <a:gd name="T7" fmla="*/ 0 h 62"/>
                <a:gd name="T8" fmla="*/ 24 w 70"/>
                <a:gd name="T9" fmla="*/ 0 h 62"/>
                <a:gd name="T10" fmla="*/ 22 w 70"/>
                <a:gd name="T11" fmla="*/ 10 h 62"/>
                <a:gd name="T12" fmla="*/ 17 w 70"/>
                <a:gd name="T13" fmla="*/ 17 h 62"/>
                <a:gd name="T14" fmla="*/ 13 w 70"/>
                <a:gd name="T15" fmla="*/ 20 h 62"/>
                <a:gd name="T16" fmla="*/ 6 w 70"/>
                <a:gd name="T17" fmla="*/ 26 h 62"/>
                <a:gd name="T18" fmla="*/ 2 w 70"/>
                <a:gd name="T19" fmla="*/ 31 h 62"/>
                <a:gd name="T20" fmla="*/ 0 w 70"/>
                <a:gd name="T21" fmla="*/ 25 h 62"/>
                <a:gd name="T22" fmla="*/ 0 w 70"/>
                <a:gd name="T23" fmla="*/ 25 h 62"/>
                <a:gd name="T24" fmla="*/ 0 w 70"/>
                <a:gd name="T25" fmla="*/ 25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62">
                  <a:moveTo>
                    <a:pt x="0" y="50"/>
                  </a:moveTo>
                  <a:lnTo>
                    <a:pt x="25" y="40"/>
                  </a:lnTo>
                  <a:lnTo>
                    <a:pt x="28" y="18"/>
                  </a:lnTo>
                  <a:lnTo>
                    <a:pt x="32" y="0"/>
                  </a:lnTo>
                  <a:lnTo>
                    <a:pt x="70" y="0"/>
                  </a:lnTo>
                  <a:lnTo>
                    <a:pt x="63" y="19"/>
                  </a:lnTo>
                  <a:lnTo>
                    <a:pt x="51" y="34"/>
                  </a:lnTo>
                  <a:lnTo>
                    <a:pt x="38" y="40"/>
                  </a:lnTo>
                  <a:lnTo>
                    <a:pt x="17" y="52"/>
                  </a:lnTo>
                  <a:lnTo>
                    <a:pt x="7" y="62"/>
                  </a:lnTo>
                  <a:lnTo>
                    <a:pt x="0" y="5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5" name="Freeform 151"/>
            <p:cNvSpPr>
              <a:spLocks/>
            </p:cNvSpPr>
            <p:nvPr/>
          </p:nvSpPr>
          <p:spPr bwMode="auto">
            <a:xfrm>
              <a:off x="3841" y="3215"/>
              <a:ext cx="9" cy="6"/>
            </a:xfrm>
            <a:custGeom>
              <a:avLst/>
              <a:gdLst>
                <a:gd name="T0" fmla="*/ 0 w 27"/>
                <a:gd name="T1" fmla="*/ 0 h 11"/>
                <a:gd name="T2" fmla="*/ 0 w 27"/>
                <a:gd name="T3" fmla="*/ 6 h 11"/>
                <a:gd name="T4" fmla="*/ 7 w 27"/>
                <a:gd name="T5" fmla="*/ 6 h 11"/>
                <a:gd name="T6" fmla="*/ 9 w 27"/>
                <a:gd name="T7" fmla="*/ 0 h 11"/>
                <a:gd name="T8" fmla="*/ 0 w 27"/>
                <a:gd name="T9" fmla="*/ 0 h 11"/>
                <a:gd name="T10" fmla="*/ 0 w 27"/>
                <a:gd name="T11" fmla="*/ 0 h 11"/>
                <a:gd name="T12" fmla="*/ 0 w 27"/>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
                  <a:moveTo>
                    <a:pt x="1" y="0"/>
                  </a:moveTo>
                  <a:lnTo>
                    <a:pt x="0" y="11"/>
                  </a:lnTo>
                  <a:lnTo>
                    <a:pt x="22" y="11"/>
                  </a:lnTo>
                  <a:lnTo>
                    <a:pt x="27" y="0"/>
                  </a:lnTo>
                  <a:lnTo>
                    <a:pt x="1"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6" name="Freeform 152"/>
            <p:cNvSpPr>
              <a:spLocks/>
            </p:cNvSpPr>
            <p:nvPr/>
          </p:nvSpPr>
          <p:spPr bwMode="auto">
            <a:xfrm>
              <a:off x="3830" y="3206"/>
              <a:ext cx="3" cy="16"/>
            </a:xfrm>
            <a:custGeom>
              <a:avLst/>
              <a:gdLst>
                <a:gd name="T0" fmla="*/ 2 w 10"/>
                <a:gd name="T1" fmla="*/ 1 h 31"/>
                <a:gd name="T2" fmla="*/ 3 w 10"/>
                <a:gd name="T3" fmla="*/ 16 h 31"/>
                <a:gd name="T4" fmla="*/ 0 w 10"/>
                <a:gd name="T5" fmla="*/ 12 h 31"/>
                <a:gd name="T6" fmla="*/ 1 w 10"/>
                <a:gd name="T7" fmla="*/ 0 h 31"/>
                <a:gd name="T8" fmla="*/ 2 w 10"/>
                <a:gd name="T9" fmla="*/ 1 h 31"/>
                <a:gd name="T10" fmla="*/ 2 w 10"/>
                <a:gd name="T11" fmla="*/ 1 h 31"/>
                <a:gd name="T12" fmla="*/ 2 w 10"/>
                <a:gd name="T13" fmla="*/ 1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31">
                  <a:moveTo>
                    <a:pt x="8" y="2"/>
                  </a:moveTo>
                  <a:lnTo>
                    <a:pt x="10" y="31"/>
                  </a:lnTo>
                  <a:lnTo>
                    <a:pt x="0" y="23"/>
                  </a:lnTo>
                  <a:lnTo>
                    <a:pt x="2" y="0"/>
                  </a:lnTo>
                  <a:lnTo>
                    <a:pt x="8" y="2"/>
                  </a:lnTo>
                  <a:close/>
                </a:path>
              </a:pathLst>
            </a:custGeom>
            <a:solidFill>
              <a:srgbClr val="FF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7" name="Freeform 153"/>
            <p:cNvSpPr>
              <a:spLocks/>
            </p:cNvSpPr>
            <p:nvPr/>
          </p:nvSpPr>
          <p:spPr bwMode="auto">
            <a:xfrm>
              <a:off x="3831" y="3211"/>
              <a:ext cx="2" cy="8"/>
            </a:xfrm>
            <a:custGeom>
              <a:avLst/>
              <a:gdLst>
                <a:gd name="T0" fmla="*/ 0 w 6"/>
                <a:gd name="T1" fmla="*/ 0 h 17"/>
                <a:gd name="T2" fmla="*/ 2 w 6"/>
                <a:gd name="T3" fmla="*/ 1 h 17"/>
                <a:gd name="T4" fmla="*/ 2 w 6"/>
                <a:gd name="T5" fmla="*/ 8 h 17"/>
                <a:gd name="T6" fmla="*/ 0 w 6"/>
                <a:gd name="T7" fmla="*/ 6 h 17"/>
                <a:gd name="T8" fmla="*/ 0 w 6"/>
                <a:gd name="T9" fmla="*/ 0 h 17"/>
                <a:gd name="T10" fmla="*/ 0 w 6"/>
                <a:gd name="T11" fmla="*/ 0 h 17"/>
                <a:gd name="T12" fmla="*/ 0 w 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7">
                  <a:moveTo>
                    <a:pt x="1" y="0"/>
                  </a:moveTo>
                  <a:lnTo>
                    <a:pt x="6" y="3"/>
                  </a:lnTo>
                  <a:lnTo>
                    <a:pt x="6" y="17"/>
                  </a:lnTo>
                  <a:lnTo>
                    <a:pt x="0" y="13"/>
                  </a:lnTo>
                  <a:lnTo>
                    <a:pt x="1"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8" name="Freeform 154"/>
            <p:cNvSpPr>
              <a:spLocks/>
            </p:cNvSpPr>
            <p:nvPr/>
          </p:nvSpPr>
          <p:spPr bwMode="auto">
            <a:xfrm>
              <a:off x="3277" y="3566"/>
              <a:ext cx="45" cy="35"/>
            </a:xfrm>
            <a:custGeom>
              <a:avLst/>
              <a:gdLst>
                <a:gd name="T0" fmla="*/ 39 w 133"/>
                <a:gd name="T1" fmla="*/ 1 h 69"/>
                <a:gd name="T2" fmla="*/ 29 w 133"/>
                <a:gd name="T3" fmla="*/ 7 h 69"/>
                <a:gd name="T4" fmla="*/ 12 w 133"/>
                <a:gd name="T5" fmla="*/ 17 h 69"/>
                <a:gd name="T6" fmla="*/ 4 w 133"/>
                <a:gd name="T7" fmla="*/ 24 h 69"/>
                <a:gd name="T8" fmla="*/ 0 w 133"/>
                <a:gd name="T9" fmla="*/ 30 h 69"/>
                <a:gd name="T10" fmla="*/ 4 w 133"/>
                <a:gd name="T11" fmla="*/ 35 h 69"/>
                <a:gd name="T12" fmla="*/ 14 w 133"/>
                <a:gd name="T13" fmla="*/ 27 h 69"/>
                <a:gd name="T14" fmla="*/ 28 w 133"/>
                <a:gd name="T15" fmla="*/ 17 h 69"/>
                <a:gd name="T16" fmla="*/ 44 w 133"/>
                <a:gd name="T17" fmla="*/ 6 h 69"/>
                <a:gd name="T18" fmla="*/ 45 w 133"/>
                <a:gd name="T19" fmla="*/ 0 h 69"/>
                <a:gd name="T20" fmla="*/ 39 w 133"/>
                <a:gd name="T21" fmla="*/ 1 h 69"/>
                <a:gd name="T22" fmla="*/ 39 w 133"/>
                <a:gd name="T23" fmla="*/ 1 h 69"/>
                <a:gd name="T24" fmla="*/ 39 w 133"/>
                <a:gd name="T25" fmla="*/ 1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69">
                  <a:moveTo>
                    <a:pt x="114" y="1"/>
                  </a:moveTo>
                  <a:lnTo>
                    <a:pt x="86" y="14"/>
                  </a:lnTo>
                  <a:lnTo>
                    <a:pt x="34" y="34"/>
                  </a:lnTo>
                  <a:lnTo>
                    <a:pt x="12" y="47"/>
                  </a:lnTo>
                  <a:lnTo>
                    <a:pt x="0" y="59"/>
                  </a:lnTo>
                  <a:lnTo>
                    <a:pt x="11" y="69"/>
                  </a:lnTo>
                  <a:lnTo>
                    <a:pt x="42" y="53"/>
                  </a:lnTo>
                  <a:lnTo>
                    <a:pt x="83" y="34"/>
                  </a:lnTo>
                  <a:lnTo>
                    <a:pt x="129" y="12"/>
                  </a:lnTo>
                  <a:lnTo>
                    <a:pt x="133" y="0"/>
                  </a:lnTo>
                  <a:lnTo>
                    <a:pt x="114" y="1"/>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19" name="Freeform 155"/>
            <p:cNvSpPr>
              <a:spLocks/>
            </p:cNvSpPr>
            <p:nvPr/>
          </p:nvSpPr>
          <p:spPr bwMode="auto">
            <a:xfrm>
              <a:off x="3291" y="3576"/>
              <a:ext cx="55" cy="42"/>
            </a:xfrm>
            <a:custGeom>
              <a:avLst/>
              <a:gdLst>
                <a:gd name="T0" fmla="*/ 35 w 163"/>
                <a:gd name="T1" fmla="*/ 3 h 83"/>
                <a:gd name="T2" fmla="*/ 24 w 163"/>
                <a:gd name="T3" fmla="*/ 11 h 83"/>
                <a:gd name="T4" fmla="*/ 6 w 163"/>
                <a:gd name="T5" fmla="*/ 24 h 83"/>
                <a:gd name="T6" fmla="*/ 0 w 163"/>
                <a:gd name="T7" fmla="*/ 35 h 83"/>
                <a:gd name="T8" fmla="*/ 4 w 163"/>
                <a:gd name="T9" fmla="*/ 42 h 83"/>
                <a:gd name="T10" fmla="*/ 12 w 163"/>
                <a:gd name="T11" fmla="*/ 41 h 83"/>
                <a:gd name="T12" fmla="*/ 29 w 163"/>
                <a:gd name="T13" fmla="*/ 29 h 83"/>
                <a:gd name="T14" fmla="*/ 38 w 163"/>
                <a:gd name="T15" fmla="*/ 21 h 83"/>
                <a:gd name="T16" fmla="*/ 47 w 163"/>
                <a:gd name="T17" fmla="*/ 13 h 83"/>
                <a:gd name="T18" fmla="*/ 55 w 163"/>
                <a:gd name="T19" fmla="*/ 9 h 83"/>
                <a:gd name="T20" fmla="*/ 54 w 163"/>
                <a:gd name="T21" fmla="*/ 3 h 83"/>
                <a:gd name="T22" fmla="*/ 46 w 163"/>
                <a:gd name="T23" fmla="*/ 0 h 83"/>
                <a:gd name="T24" fmla="*/ 35 w 163"/>
                <a:gd name="T25" fmla="*/ 3 h 83"/>
                <a:gd name="T26" fmla="*/ 35 w 163"/>
                <a:gd name="T27" fmla="*/ 3 h 83"/>
                <a:gd name="T28" fmla="*/ 35 w 163"/>
                <a:gd name="T29" fmla="*/ 3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3" h="83">
                  <a:moveTo>
                    <a:pt x="105" y="5"/>
                  </a:moveTo>
                  <a:lnTo>
                    <a:pt x="72" y="22"/>
                  </a:lnTo>
                  <a:lnTo>
                    <a:pt x="19" y="47"/>
                  </a:lnTo>
                  <a:lnTo>
                    <a:pt x="0" y="70"/>
                  </a:lnTo>
                  <a:lnTo>
                    <a:pt x="11" y="83"/>
                  </a:lnTo>
                  <a:lnTo>
                    <a:pt x="37" y="82"/>
                  </a:lnTo>
                  <a:lnTo>
                    <a:pt x="87" y="58"/>
                  </a:lnTo>
                  <a:lnTo>
                    <a:pt x="113" y="42"/>
                  </a:lnTo>
                  <a:lnTo>
                    <a:pt x="139" y="25"/>
                  </a:lnTo>
                  <a:lnTo>
                    <a:pt x="163" y="17"/>
                  </a:lnTo>
                  <a:lnTo>
                    <a:pt x="159" y="5"/>
                  </a:lnTo>
                  <a:lnTo>
                    <a:pt x="136" y="0"/>
                  </a:lnTo>
                  <a:lnTo>
                    <a:pt x="105" y="5"/>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0" name="Freeform 156"/>
            <p:cNvSpPr>
              <a:spLocks/>
            </p:cNvSpPr>
            <p:nvPr/>
          </p:nvSpPr>
          <p:spPr bwMode="auto">
            <a:xfrm>
              <a:off x="3310" y="3592"/>
              <a:ext cx="45" cy="57"/>
            </a:xfrm>
            <a:custGeom>
              <a:avLst/>
              <a:gdLst>
                <a:gd name="T0" fmla="*/ 45 w 133"/>
                <a:gd name="T1" fmla="*/ 7 h 114"/>
                <a:gd name="T2" fmla="*/ 36 w 133"/>
                <a:gd name="T3" fmla="*/ 25 h 114"/>
                <a:gd name="T4" fmla="*/ 26 w 133"/>
                <a:gd name="T5" fmla="*/ 37 h 114"/>
                <a:gd name="T6" fmla="*/ 16 w 133"/>
                <a:gd name="T7" fmla="*/ 44 h 114"/>
                <a:gd name="T8" fmla="*/ 7 w 133"/>
                <a:gd name="T9" fmla="*/ 54 h 114"/>
                <a:gd name="T10" fmla="*/ 0 w 133"/>
                <a:gd name="T11" fmla="*/ 57 h 114"/>
                <a:gd name="T12" fmla="*/ 0 w 133"/>
                <a:gd name="T13" fmla="*/ 46 h 114"/>
                <a:gd name="T14" fmla="*/ 7 w 133"/>
                <a:gd name="T15" fmla="*/ 36 h 114"/>
                <a:gd name="T16" fmla="*/ 16 w 133"/>
                <a:gd name="T17" fmla="*/ 27 h 114"/>
                <a:gd name="T18" fmla="*/ 30 w 133"/>
                <a:gd name="T19" fmla="*/ 14 h 114"/>
                <a:gd name="T20" fmla="*/ 41 w 133"/>
                <a:gd name="T21" fmla="*/ 2 h 114"/>
                <a:gd name="T22" fmla="*/ 45 w 133"/>
                <a:gd name="T23" fmla="*/ 0 h 114"/>
                <a:gd name="T24" fmla="*/ 45 w 133"/>
                <a:gd name="T25" fmla="*/ 7 h 114"/>
                <a:gd name="T26" fmla="*/ 45 w 133"/>
                <a:gd name="T27" fmla="*/ 7 h 114"/>
                <a:gd name="T28" fmla="*/ 45 w 133"/>
                <a:gd name="T29" fmla="*/ 7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3" h="114">
                  <a:moveTo>
                    <a:pt x="133" y="14"/>
                  </a:moveTo>
                  <a:lnTo>
                    <a:pt x="105" y="50"/>
                  </a:lnTo>
                  <a:lnTo>
                    <a:pt x="76" y="73"/>
                  </a:lnTo>
                  <a:lnTo>
                    <a:pt x="48" y="88"/>
                  </a:lnTo>
                  <a:lnTo>
                    <a:pt x="20" y="108"/>
                  </a:lnTo>
                  <a:lnTo>
                    <a:pt x="0" y="114"/>
                  </a:lnTo>
                  <a:lnTo>
                    <a:pt x="0" y="92"/>
                  </a:lnTo>
                  <a:lnTo>
                    <a:pt x="22" y="71"/>
                  </a:lnTo>
                  <a:lnTo>
                    <a:pt x="48" y="54"/>
                  </a:lnTo>
                  <a:lnTo>
                    <a:pt x="90" y="28"/>
                  </a:lnTo>
                  <a:lnTo>
                    <a:pt x="122" y="4"/>
                  </a:lnTo>
                  <a:lnTo>
                    <a:pt x="133" y="0"/>
                  </a:lnTo>
                  <a:lnTo>
                    <a:pt x="133" y="14"/>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1" name="Freeform 157"/>
            <p:cNvSpPr>
              <a:spLocks/>
            </p:cNvSpPr>
            <p:nvPr/>
          </p:nvSpPr>
          <p:spPr bwMode="auto">
            <a:xfrm>
              <a:off x="3333" y="3639"/>
              <a:ext cx="18" cy="41"/>
            </a:xfrm>
            <a:custGeom>
              <a:avLst/>
              <a:gdLst>
                <a:gd name="T0" fmla="*/ 18 w 54"/>
                <a:gd name="T1" fmla="*/ 0 h 81"/>
                <a:gd name="T2" fmla="*/ 15 w 54"/>
                <a:gd name="T3" fmla="*/ 18 h 81"/>
                <a:gd name="T4" fmla="*/ 10 w 54"/>
                <a:gd name="T5" fmla="*/ 27 h 81"/>
                <a:gd name="T6" fmla="*/ 1 w 54"/>
                <a:gd name="T7" fmla="*/ 41 h 81"/>
                <a:gd name="T8" fmla="*/ 0 w 54"/>
                <a:gd name="T9" fmla="*/ 29 h 81"/>
                <a:gd name="T10" fmla="*/ 4 w 54"/>
                <a:gd name="T11" fmla="*/ 10 h 81"/>
                <a:gd name="T12" fmla="*/ 12 w 54"/>
                <a:gd name="T13" fmla="*/ 0 h 81"/>
                <a:gd name="T14" fmla="*/ 18 w 54"/>
                <a:gd name="T15" fmla="*/ 0 h 81"/>
                <a:gd name="T16" fmla="*/ 18 w 54"/>
                <a:gd name="T17" fmla="*/ 0 h 81"/>
                <a:gd name="T18" fmla="*/ 18 w 54"/>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81">
                  <a:moveTo>
                    <a:pt x="54" y="0"/>
                  </a:moveTo>
                  <a:lnTo>
                    <a:pt x="45" y="36"/>
                  </a:lnTo>
                  <a:lnTo>
                    <a:pt x="30" y="53"/>
                  </a:lnTo>
                  <a:lnTo>
                    <a:pt x="4" y="81"/>
                  </a:lnTo>
                  <a:lnTo>
                    <a:pt x="0" y="58"/>
                  </a:lnTo>
                  <a:lnTo>
                    <a:pt x="11" y="19"/>
                  </a:lnTo>
                  <a:lnTo>
                    <a:pt x="37" y="0"/>
                  </a:lnTo>
                  <a:lnTo>
                    <a:pt x="54"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2" name="Freeform 158"/>
            <p:cNvSpPr>
              <a:spLocks/>
            </p:cNvSpPr>
            <p:nvPr/>
          </p:nvSpPr>
          <p:spPr bwMode="auto">
            <a:xfrm>
              <a:off x="3521" y="3504"/>
              <a:ext cx="46" cy="41"/>
            </a:xfrm>
            <a:custGeom>
              <a:avLst/>
              <a:gdLst>
                <a:gd name="T0" fmla="*/ 0 w 137"/>
                <a:gd name="T1" fmla="*/ 41 h 83"/>
                <a:gd name="T2" fmla="*/ 5 w 137"/>
                <a:gd name="T3" fmla="*/ 29 h 83"/>
                <a:gd name="T4" fmla="*/ 22 w 137"/>
                <a:gd name="T5" fmla="*/ 17 h 83"/>
                <a:gd name="T6" fmla="*/ 35 w 137"/>
                <a:gd name="T7" fmla="*/ 6 h 83"/>
                <a:gd name="T8" fmla="*/ 46 w 137"/>
                <a:gd name="T9" fmla="*/ 0 h 83"/>
                <a:gd name="T10" fmla="*/ 39 w 137"/>
                <a:gd name="T11" fmla="*/ 11 h 83"/>
                <a:gd name="T12" fmla="*/ 27 w 137"/>
                <a:gd name="T13" fmla="*/ 23 h 83"/>
                <a:gd name="T14" fmla="*/ 12 w 137"/>
                <a:gd name="T15" fmla="*/ 36 h 83"/>
                <a:gd name="T16" fmla="*/ 0 w 137"/>
                <a:gd name="T17" fmla="*/ 41 h 83"/>
                <a:gd name="T18" fmla="*/ 0 w 137"/>
                <a:gd name="T19" fmla="*/ 41 h 83"/>
                <a:gd name="T20" fmla="*/ 0 w 137"/>
                <a:gd name="T21" fmla="*/ 41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 h="83">
                  <a:moveTo>
                    <a:pt x="0" y="83"/>
                  </a:moveTo>
                  <a:lnTo>
                    <a:pt x="14" y="59"/>
                  </a:lnTo>
                  <a:lnTo>
                    <a:pt x="65" y="34"/>
                  </a:lnTo>
                  <a:lnTo>
                    <a:pt x="104" y="12"/>
                  </a:lnTo>
                  <a:lnTo>
                    <a:pt x="137" y="0"/>
                  </a:lnTo>
                  <a:lnTo>
                    <a:pt x="117" y="23"/>
                  </a:lnTo>
                  <a:lnTo>
                    <a:pt x="80" y="46"/>
                  </a:lnTo>
                  <a:lnTo>
                    <a:pt x="36" y="73"/>
                  </a:lnTo>
                  <a:lnTo>
                    <a:pt x="0" y="83"/>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3" name="Freeform 159"/>
            <p:cNvSpPr>
              <a:spLocks/>
            </p:cNvSpPr>
            <p:nvPr/>
          </p:nvSpPr>
          <p:spPr bwMode="auto">
            <a:xfrm>
              <a:off x="3546" y="3520"/>
              <a:ext cx="61" cy="38"/>
            </a:xfrm>
            <a:custGeom>
              <a:avLst/>
              <a:gdLst>
                <a:gd name="T0" fmla="*/ 0 w 182"/>
                <a:gd name="T1" fmla="*/ 33 h 76"/>
                <a:gd name="T2" fmla="*/ 10 w 182"/>
                <a:gd name="T3" fmla="*/ 20 h 76"/>
                <a:gd name="T4" fmla="*/ 29 w 182"/>
                <a:gd name="T5" fmla="*/ 5 h 76"/>
                <a:gd name="T6" fmla="*/ 39 w 182"/>
                <a:gd name="T7" fmla="*/ 5 h 76"/>
                <a:gd name="T8" fmla="*/ 61 w 182"/>
                <a:gd name="T9" fmla="*/ 0 h 76"/>
                <a:gd name="T10" fmla="*/ 41 w 182"/>
                <a:gd name="T11" fmla="*/ 13 h 76"/>
                <a:gd name="T12" fmla="*/ 31 w 182"/>
                <a:gd name="T13" fmla="*/ 18 h 76"/>
                <a:gd name="T14" fmla="*/ 25 w 182"/>
                <a:gd name="T15" fmla="*/ 24 h 76"/>
                <a:gd name="T16" fmla="*/ 7 w 182"/>
                <a:gd name="T17" fmla="*/ 38 h 76"/>
                <a:gd name="T18" fmla="*/ 3 w 182"/>
                <a:gd name="T19" fmla="*/ 38 h 76"/>
                <a:gd name="T20" fmla="*/ 0 w 182"/>
                <a:gd name="T21" fmla="*/ 33 h 76"/>
                <a:gd name="T22" fmla="*/ 0 w 182"/>
                <a:gd name="T23" fmla="*/ 33 h 76"/>
                <a:gd name="T24" fmla="*/ 0 w 182"/>
                <a:gd name="T25" fmla="*/ 33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76">
                  <a:moveTo>
                    <a:pt x="0" y="65"/>
                  </a:moveTo>
                  <a:lnTo>
                    <a:pt x="31" y="40"/>
                  </a:lnTo>
                  <a:lnTo>
                    <a:pt x="88" y="10"/>
                  </a:lnTo>
                  <a:lnTo>
                    <a:pt x="117" y="10"/>
                  </a:lnTo>
                  <a:lnTo>
                    <a:pt x="182" y="0"/>
                  </a:lnTo>
                  <a:lnTo>
                    <a:pt x="122" y="25"/>
                  </a:lnTo>
                  <a:lnTo>
                    <a:pt x="92" y="35"/>
                  </a:lnTo>
                  <a:lnTo>
                    <a:pt x="76" y="48"/>
                  </a:lnTo>
                  <a:lnTo>
                    <a:pt x="22" y="75"/>
                  </a:lnTo>
                  <a:lnTo>
                    <a:pt x="8" y="76"/>
                  </a:lnTo>
                  <a:lnTo>
                    <a:pt x="0" y="65"/>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4" name="Freeform 160"/>
            <p:cNvSpPr>
              <a:spLocks/>
            </p:cNvSpPr>
            <p:nvPr/>
          </p:nvSpPr>
          <p:spPr bwMode="auto">
            <a:xfrm>
              <a:off x="3574" y="3554"/>
              <a:ext cx="48" cy="22"/>
            </a:xfrm>
            <a:custGeom>
              <a:avLst/>
              <a:gdLst>
                <a:gd name="T0" fmla="*/ 1 w 145"/>
                <a:gd name="T1" fmla="*/ 11 h 44"/>
                <a:gd name="T2" fmla="*/ 6 w 145"/>
                <a:gd name="T3" fmla="*/ 2 h 44"/>
                <a:gd name="T4" fmla="*/ 17 w 145"/>
                <a:gd name="T5" fmla="*/ 1 h 44"/>
                <a:gd name="T6" fmla="*/ 37 w 145"/>
                <a:gd name="T7" fmla="*/ 0 h 44"/>
                <a:gd name="T8" fmla="*/ 48 w 145"/>
                <a:gd name="T9" fmla="*/ 0 h 44"/>
                <a:gd name="T10" fmla="*/ 22 w 145"/>
                <a:gd name="T11" fmla="*/ 7 h 44"/>
                <a:gd name="T12" fmla="*/ 15 w 145"/>
                <a:gd name="T13" fmla="*/ 14 h 44"/>
                <a:gd name="T14" fmla="*/ 7 w 145"/>
                <a:gd name="T15" fmla="*/ 18 h 44"/>
                <a:gd name="T16" fmla="*/ 0 w 145"/>
                <a:gd name="T17" fmla="*/ 22 h 44"/>
                <a:gd name="T18" fmla="*/ 0 w 145"/>
                <a:gd name="T19" fmla="*/ 16 h 44"/>
                <a:gd name="T20" fmla="*/ 1 w 145"/>
                <a:gd name="T21" fmla="*/ 11 h 44"/>
                <a:gd name="T22" fmla="*/ 1 w 145"/>
                <a:gd name="T23" fmla="*/ 11 h 44"/>
                <a:gd name="T24" fmla="*/ 1 w 145"/>
                <a:gd name="T25" fmla="*/ 11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44">
                  <a:moveTo>
                    <a:pt x="2" y="21"/>
                  </a:moveTo>
                  <a:lnTo>
                    <a:pt x="19" y="3"/>
                  </a:lnTo>
                  <a:lnTo>
                    <a:pt x="50" y="2"/>
                  </a:lnTo>
                  <a:lnTo>
                    <a:pt x="111" y="0"/>
                  </a:lnTo>
                  <a:lnTo>
                    <a:pt x="145" y="0"/>
                  </a:lnTo>
                  <a:lnTo>
                    <a:pt x="65" y="13"/>
                  </a:lnTo>
                  <a:lnTo>
                    <a:pt x="46" y="27"/>
                  </a:lnTo>
                  <a:lnTo>
                    <a:pt x="20" y="36"/>
                  </a:lnTo>
                  <a:lnTo>
                    <a:pt x="0" y="44"/>
                  </a:lnTo>
                  <a:lnTo>
                    <a:pt x="0" y="31"/>
                  </a:lnTo>
                  <a:lnTo>
                    <a:pt x="2" y="21"/>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5" name="Freeform 161"/>
            <p:cNvSpPr>
              <a:spLocks/>
            </p:cNvSpPr>
            <p:nvPr/>
          </p:nvSpPr>
          <p:spPr bwMode="auto">
            <a:xfrm>
              <a:off x="3592" y="3584"/>
              <a:ext cx="40" cy="15"/>
            </a:xfrm>
            <a:custGeom>
              <a:avLst/>
              <a:gdLst>
                <a:gd name="T0" fmla="*/ 0 w 121"/>
                <a:gd name="T1" fmla="*/ 11 h 30"/>
                <a:gd name="T2" fmla="*/ 7 w 121"/>
                <a:gd name="T3" fmla="*/ 4 h 30"/>
                <a:gd name="T4" fmla="*/ 15 w 121"/>
                <a:gd name="T5" fmla="*/ 0 h 30"/>
                <a:gd name="T6" fmla="*/ 40 w 121"/>
                <a:gd name="T7" fmla="*/ 2 h 30"/>
                <a:gd name="T8" fmla="*/ 24 w 121"/>
                <a:gd name="T9" fmla="*/ 7 h 30"/>
                <a:gd name="T10" fmla="*/ 16 w 121"/>
                <a:gd name="T11" fmla="*/ 13 h 30"/>
                <a:gd name="T12" fmla="*/ 8 w 121"/>
                <a:gd name="T13" fmla="*/ 15 h 30"/>
                <a:gd name="T14" fmla="*/ 0 w 121"/>
                <a:gd name="T15" fmla="*/ 11 h 30"/>
                <a:gd name="T16" fmla="*/ 0 w 121"/>
                <a:gd name="T17" fmla="*/ 11 h 30"/>
                <a:gd name="T18" fmla="*/ 0 w 121"/>
                <a:gd name="T19" fmla="*/ 1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30">
                  <a:moveTo>
                    <a:pt x="0" y="22"/>
                  </a:moveTo>
                  <a:lnTo>
                    <a:pt x="20" y="8"/>
                  </a:lnTo>
                  <a:lnTo>
                    <a:pt x="45" y="0"/>
                  </a:lnTo>
                  <a:lnTo>
                    <a:pt x="121" y="3"/>
                  </a:lnTo>
                  <a:lnTo>
                    <a:pt x="72" y="13"/>
                  </a:lnTo>
                  <a:lnTo>
                    <a:pt x="48" y="26"/>
                  </a:lnTo>
                  <a:lnTo>
                    <a:pt x="23" y="30"/>
                  </a:lnTo>
                  <a:lnTo>
                    <a:pt x="0" y="22"/>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6" name="Freeform 162"/>
            <p:cNvSpPr>
              <a:spLocks/>
            </p:cNvSpPr>
            <p:nvPr/>
          </p:nvSpPr>
          <p:spPr bwMode="auto">
            <a:xfrm>
              <a:off x="3706" y="3352"/>
              <a:ext cx="300" cy="379"/>
            </a:xfrm>
            <a:custGeom>
              <a:avLst/>
              <a:gdLst>
                <a:gd name="T0" fmla="*/ 0 w 898"/>
                <a:gd name="T1" fmla="*/ 217 h 759"/>
                <a:gd name="T2" fmla="*/ 19 w 898"/>
                <a:gd name="T3" fmla="*/ 232 h 759"/>
                <a:gd name="T4" fmla="*/ 53 w 898"/>
                <a:gd name="T5" fmla="*/ 262 h 759"/>
                <a:gd name="T6" fmla="*/ 74 w 898"/>
                <a:gd name="T7" fmla="*/ 285 h 759"/>
                <a:gd name="T8" fmla="*/ 116 w 898"/>
                <a:gd name="T9" fmla="*/ 284 h 759"/>
                <a:gd name="T10" fmla="*/ 129 w 898"/>
                <a:gd name="T11" fmla="*/ 244 h 759"/>
                <a:gd name="T12" fmla="*/ 140 w 898"/>
                <a:gd name="T13" fmla="*/ 176 h 759"/>
                <a:gd name="T14" fmla="*/ 199 w 898"/>
                <a:gd name="T15" fmla="*/ 131 h 759"/>
                <a:gd name="T16" fmla="*/ 235 w 898"/>
                <a:gd name="T17" fmla="*/ 114 h 759"/>
                <a:gd name="T18" fmla="*/ 181 w 898"/>
                <a:gd name="T19" fmla="*/ 197 h 759"/>
                <a:gd name="T20" fmla="*/ 167 w 898"/>
                <a:gd name="T21" fmla="*/ 268 h 759"/>
                <a:gd name="T22" fmla="*/ 149 w 898"/>
                <a:gd name="T23" fmla="*/ 310 h 759"/>
                <a:gd name="T24" fmla="*/ 142 w 898"/>
                <a:gd name="T25" fmla="*/ 330 h 759"/>
                <a:gd name="T26" fmla="*/ 170 w 898"/>
                <a:gd name="T27" fmla="*/ 360 h 759"/>
                <a:gd name="T28" fmla="*/ 193 w 898"/>
                <a:gd name="T29" fmla="*/ 379 h 759"/>
                <a:gd name="T30" fmla="*/ 247 w 898"/>
                <a:gd name="T31" fmla="*/ 315 h 759"/>
                <a:gd name="T32" fmla="*/ 285 w 898"/>
                <a:gd name="T33" fmla="*/ 207 h 759"/>
                <a:gd name="T34" fmla="*/ 300 w 898"/>
                <a:gd name="T35" fmla="*/ 108 h 759"/>
                <a:gd name="T36" fmla="*/ 299 w 898"/>
                <a:gd name="T37" fmla="*/ 71 h 759"/>
                <a:gd name="T38" fmla="*/ 288 w 898"/>
                <a:gd name="T39" fmla="*/ 53 h 759"/>
                <a:gd name="T40" fmla="*/ 269 w 898"/>
                <a:gd name="T41" fmla="*/ 33 h 759"/>
                <a:gd name="T42" fmla="*/ 242 w 898"/>
                <a:gd name="T43" fmla="*/ 16 h 759"/>
                <a:gd name="T44" fmla="*/ 206 w 898"/>
                <a:gd name="T45" fmla="*/ 0 h 759"/>
                <a:gd name="T46" fmla="*/ 223 w 898"/>
                <a:gd name="T47" fmla="*/ 23 h 759"/>
                <a:gd name="T48" fmla="*/ 172 w 898"/>
                <a:gd name="T49" fmla="*/ 10 h 759"/>
                <a:gd name="T50" fmla="*/ 160 w 898"/>
                <a:gd name="T51" fmla="*/ 22 h 759"/>
                <a:gd name="T52" fmla="*/ 148 w 898"/>
                <a:gd name="T53" fmla="*/ 50 h 759"/>
                <a:gd name="T54" fmla="*/ 113 w 898"/>
                <a:gd name="T55" fmla="*/ 99 h 759"/>
                <a:gd name="T56" fmla="*/ 83 w 898"/>
                <a:gd name="T57" fmla="*/ 136 h 759"/>
                <a:gd name="T58" fmla="*/ 33 w 898"/>
                <a:gd name="T59" fmla="*/ 182 h 759"/>
                <a:gd name="T60" fmla="*/ 0 w 898"/>
                <a:gd name="T61" fmla="*/ 217 h 759"/>
                <a:gd name="T62" fmla="*/ 0 w 898"/>
                <a:gd name="T63" fmla="*/ 217 h 759"/>
                <a:gd name="T64" fmla="*/ 0 w 898"/>
                <a:gd name="T65" fmla="*/ 217 h 7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8" h="759">
                  <a:moveTo>
                    <a:pt x="0" y="435"/>
                  </a:moveTo>
                  <a:lnTo>
                    <a:pt x="58" y="465"/>
                  </a:lnTo>
                  <a:lnTo>
                    <a:pt x="158" y="524"/>
                  </a:lnTo>
                  <a:lnTo>
                    <a:pt x="221" y="571"/>
                  </a:lnTo>
                  <a:lnTo>
                    <a:pt x="347" y="568"/>
                  </a:lnTo>
                  <a:lnTo>
                    <a:pt x="387" y="488"/>
                  </a:lnTo>
                  <a:lnTo>
                    <a:pt x="420" y="352"/>
                  </a:lnTo>
                  <a:lnTo>
                    <a:pt x="595" y="263"/>
                  </a:lnTo>
                  <a:lnTo>
                    <a:pt x="704" y="229"/>
                  </a:lnTo>
                  <a:lnTo>
                    <a:pt x="541" y="395"/>
                  </a:lnTo>
                  <a:lnTo>
                    <a:pt x="500" y="537"/>
                  </a:lnTo>
                  <a:lnTo>
                    <a:pt x="447" y="620"/>
                  </a:lnTo>
                  <a:lnTo>
                    <a:pt x="424" y="660"/>
                  </a:lnTo>
                  <a:lnTo>
                    <a:pt x="510" y="720"/>
                  </a:lnTo>
                  <a:lnTo>
                    <a:pt x="577" y="759"/>
                  </a:lnTo>
                  <a:lnTo>
                    <a:pt x="740" y="631"/>
                  </a:lnTo>
                  <a:lnTo>
                    <a:pt x="853" y="415"/>
                  </a:lnTo>
                  <a:lnTo>
                    <a:pt x="898" y="216"/>
                  </a:lnTo>
                  <a:lnTo>
                    <a:pt x="894" y="143"/>
                  </a:lnTo>
                  <a:lnTo>
                    <a:pt x="862" y="106"/>
                  </a:lnTo>
                  <a:lnTo>
                    <a:pt x="804" y="67"/>
                  </a:lnTo>
                  <a:lnTo>
                    <a:pt x="723" y="33"/>
                  </a:lnTo>
                  <a:lnTo>
                    <a:pt x="618" y="0"/>
                  </a:lnTo>
                  <a:lnTo>
                    <a:pt x="668" y="47"/>
                  </a:lnTo>
                  <a:lnTo>
                    <a:pt x="515" y="20"/>
                  </a:lnTo>
                  <a:lnTo>
                    <a:pt x="478" y="44"/>
                  </a:lnTo>
                  <a:lnTo>
                    <a:pt x="442" y="100"/>
                  </a:lnTo>
                  <a:lnTo>
                    <a:pt x="337" y="199"/>
                  </a:lnTo>
                  <a:lnTo>
                    <a:pt x="248" y="272"/>
                  </a:lnTo>
                  <a:lnTo>
                    <a:pt x="99" y="365"/>
                  </a:lnTo>
                  <a:lnTo>
                    <a:pt x="0" y="435"/>
                  </a:lnTo>
                  <a:close/>
                </a:path>
              </a:pathLst>
            </a:custGeom>
            <a:solidFill>
              <a:srgbClr val="A33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7" name="Freeform 163"/>
            <p:cNvSpPr>
              <a:spLocks/>
            </p:cNvSpPr>
            <p:nvPr/>
          </p:nvSpPr>
          <p:spPr bwMode="auto">
            <a:xfrm>
              <a:off x="3537" y="3352"/>
              <a:ext cx="108" cy="135"/>
            </a:xfrm>
            <a:custGeom>
              <a:avLst/>
              <a:gdLst>
                <a:gd name="T0" fmla="*/ 23 w 322"/>
                <a:gd name="T1" fmla="*/ 129 h 272"/>
                <a:gd name="T2" fmla="*/ 6 w 322"/>
                <a:gd name="T3" fmla="*/ 112 h 272"/>
                <a:gd name="T4" fmla="*/ 0 w 322"/>
                <a:gd name="T5" fmla="*/ 45 h 272"/>
                <a:gd name="T6" fmla="*/ 14 w 322"/>
                <a:gd name="T7" fmla="*/ 18 h 272"/>
                <a:gd name="T8" fmla="*/ 37 w 322"/>
                <a:gd name="T9" fmla="*/ 5 h 272"/>
                <a:gd name="T10" fmla="*/ 96 w 322"/>
                <a:gd name="T11" fmla="*/ 0 h 272"/>
                <a:gd name="T12" fmla="*/ 100 w 322"/>
                <a:gd name="T13" fmla="*/ 117 h 272"/>
                <a:gd name="T14" fmla="*/ 108 w 322"/>
                <a:gd name="T15" fmla="*/ 135 h 272"/>
                <a:gd name="T16" fmla="*/ 79 w 322"/>
                <a:gd name="T17" fmla="*/ 121 h 272"/>
                <a:gd name="T18" fmla="*/ 23 w 322"/>
                <a:gd name="T19" fmla="*/ 129 h 272"/>
                <a:gd name="T20" fmla="*/ 23 w 322"/>
                <a:gd name="T21" fmla="*/ 129 h 272"/>
                <a:gd name="T22" fmla="*/ 23 w 322"/>
                <a:gd name="T23" fmla="*/ 129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2" h="272">
                  <a:moveTo>
                    <a:pt x="68" y="260"/>
                  </a:moveTo>
                  <a:lnTo>
                    <a:pt x="19" y="226"/>
                  </a:lnTo>
                  <a:lnTo>
                    <a:pt x="0" y="90"/>
                  </a:lnTo>
                  <a:lnTo>
                    <a:pt x="41" y="37"/>
                  </a:lnTo>
                  <a:lnTo>
                    <a:pt x="109" y="11"/>
                  </a:lnTo>
                  <a:lnTo>
                    <a:pt x="285" y="0"/>
                  </a:lnTo>
                  <a:lnTo>
                    <a:pt x="299" y="236"/>
                  </a:lnTo>
                  <a:lnTo>
                    <a:pt x="322" y="272"/>
                  </a:lnTo>
                  <a:lnTo>
                    <a:pt x="235" y="243"/>
                  </a:lnTo>
                  <a:lnTo>
                    <a:pt x="68" y="260"/>
                  </a:lnTo>
                  <a:close/>
                </a:path>
              </a:pathLst>
            </a:custGeom>
            <a:solidFill>
              <a:srgbClr val="A33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8" name="Freeform 164"/>
            <p:cNvSpPr>
              <a:spLocks/>
            </p:cNvSpPr>
            <p:nvPr/>
          </p:nvSpPr>
          <p:spPr bwMode="auto">
            <a:xfrm>
              <a:off x="4046" y="3416"/>
              <a:ext cx="47" cy="347"/>
            </a:xfrm>
            <a:custGeom>
              <a:avLst/>
              <a:gdLst>
                <a:gd name="T0" fmla="*/ 14 w 141"/>
                <a:gd name="T1" fmla="*/ 104 h 693"/>
                <a:gd name="T2" fmla="*/ 0 w 141"/>
                <a:gd name="T3" fmla="*/ 204 h 693"/>
                <a:gd name="T4" fmla="*/ 0 w 141"/>
                <a:gd name="T5" fmla="*/ 257 h 693"/>
                <a:gd name="T6" fmla="*/ 0 w 141"/>
                <a:gd name="T7" fmla="*/ 307 h 693"/>
                <a:gd name="T8" fmla="*/ 9 w 141"/>
                <a:gd name="T9" fmla="*/ 347 h 693"/>
                <a:gd name="T10" fmla="*/ 27 w 141"/>
                <a:gd name="T11" fmla="*/ 279 h 693"/>
                <a:gd name="T12" fmla="*/ 47 w 141"/>
                <a:gd name="T13" fmla="*/ 159 h 693"/>
                <a:gd name="T14" fmla="*/ 47 w 141"/>
                <a:gd name="T15" fmla="*/ 61 h 693"/>
                <a:gd name="T16" fmla="*/ 24 w 141"/>
                <a:gd name="T17" fmla="*/ 17 h 693"/>
                <a:gd name="T18" fmla="*/ 5 w 141"/>
                <a:gd name="T19" fmla="*/ 0 h 693"/>
                <a:gd name="T20" fmla="*/ 12 w 141"/>
                <a:gd name="T21" fmla="*/ 50 h 693"/>
                <a:gd name="T22" fmla="*/ 14 w 141"/>
                <a:gd name="T23" fmla="*/ 104 h 693"/>
                <a:gd name="T24" fmla="*/ 14 w 141"/>
                <a:gd name="T25" fmla="*/ 104 h 693"/>
                <a:gd name="T26" fmla="*/ 14 w 141"/>
                <a:gd name="T27" fmla="*/ 104 h 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1" h="693">
                  <a:moveTo>
                    <a:pt x="41" y="208"/>
                  </a:moveTo>
                  <a:lnTo>
                    <a:pt x="0" y="407"/>
                  </a:lnTo>
                  <a:lnTo>
                    <a:pt x="0" y="513"/>
                  </a:lnTo>
                  <a:lnTo>
                    <a:pt x="0" y="613"/>
                  </a:lnTo>
                  <a:lnTo>
                    <a:pt x="27" y="693"/>
                  </a:lnTo>
                  <a:lnTo>
                    <a:pt x="82" y="557"/>
                  </a:lnTo>
                  <a:lnTo>
                    <a:pt x="141" y="318"/>
                  </a:lnTo>
                  <a:lnTo>
                    <a:pt x="141" y="122"/>
                  </a:lnTo>
                  <a:lnTo>
                    <a:pt x="73" y="33"/>
                  </a:lnTo>
                  <a:lnTo>
                    <a:pt x="14" y="0"/>
                  </a:lnTo>
                  <a:lnTo>
                    <a:pt x="37" y="99"/>
                  </a:lnTo>
                  <a:lnTo>
                    <a:pt x="41" y="208"/>
                  </a:lnTo>
                  <a:close/>
                </a:path>
              </a:pathLst>
            </a:custGeom>
            <a:solidFill>
              <a:srgbClr val="A3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sp>
          <p:nvSpPr>
            <p:cNvPr id="7329" name="Freeform 165"/>
            <p:cNvSpPr>
              <a:spLocks/>
            </p:cNvSpPr>
            <p:nvPr/>
          </p:nvSpPr>
          <p:spPr bwMode="auto">
            <a:xfrm>
              <a:off x="4054" y="3436"/>
              <a:ext cx="33" cy="247"/>
            </a:xfrm>
            <a:custGeom>
              <a:avLst/>
              <a:gdLst>
                <a:gd name="T0" fmla="*/ 33 w 99"/>
                <a:gd name="T1" fmla="*/ 56 h 495"/>
                <a:gd name="T2" fmla="*/ 29 w 99"/>
                <a:gd name="T3" fmla="*/ 130 h 495"/>
                <a:gd name="T4" fmla="*/ 15 w 99"/>
                <a:gd name="T5" fmla="*/ 206 h 495"/>
                <a:gd name="T6" fmla="*/ 0 w 99"/>
                <a:gd name="T7" fmla="*/ 247 h 495"/>
                <a:gd name="T8" fmla="*/ 3 w 99"/>
                <a:gd name="T9" fmla="*/ 161 h 495"/>
                <a:gd name="T10" fmla="*/ 12 w 99"/>
                <a:gd name="T11" fmla="*/ 84 h 495"/>
                <a:gd name="T12" fmla="*/ 14 w 99"/>
                <a:gd name="T13" fmla="*/ 33 h 495"/>
                <a:gd name="T14" fmla="*/ 8 w 99"/>
                <a:gd name="T15" fmla="*/ 0 h 495"/>
                <a:gd name="T16" fmla="*/ 27 w 99"/>
                <a:gd name="T17" fmla="*/ 30 h 495"/>
                <a:gd name="T18" fmla="*/ 33 w 99"/>
                <a:gd name="T19" fmla="*/ 56 h 495"/>
                <a:gd name="T20" fmla="*/ 33 w 99"/>
                <a:gd name="T21" fmla="*/ 56 h 495"/>
                <a:gd name="T22" fmla="*/ 33 w 99"/>
                <a:gd name="T23" fmla="*/ 56 h 4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495">
                  <a:moveTo>
                    <a:pt x="99" y="113"/>
                  </a:moveTo>
                  <a:lnTo>
                    <a:pt x="86" y="260"/>
                  </a:lnTo>
                  <a:lnTo>
                    <a:pt x="45" y="412"/>
                  </a:lnTo>
                  <a:lnTo>
                    <a:pt x="0" y="495"/>
                  </a:lnTo>
                  <a:lnTo>
                    <a:pt x="10" y="322"/>
                  </a:lnTo>
                  <a:lnTo>
                    <a:pt x="37" y="169"/>
                  </a:lnTo>
                  <a:lnTo>
                    <a:pt x="41" y="67"/>
                  </a:lnTo>
                  <a:lnTo>
                    <a:pt x="23" y="0"/>
                  </a:lnTo>
                  <a:lnTo>
                    <a:pt x="82" y="60"/>
                  </a:lnTo>
                  <a:lnTo>
                    <a:pt x="99" y="113"/>
                  </a:lnTo>
                  <a:close/>
                </a:path>
              </a:pathLst>
            </a:custGeom>
            <a:solidFill>
              <a:srgbClr val="D1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latin typeface="Calibri" panose="020F0502020204030204" pitchFamily="34" charset="0"/>
                <a:cs typeface="Calibri" panose="020F0502020204030204" pitchFamily="34" charset="0"/>
              </a:endParaRPr>
            </a:p>
          </p:txBody>
        </p:sp>
      </p:grpSp>
      <p:sp>
        <p:nvSpPr>
          <p:cNvPr id="7192" name="AutoShape 166"/>
          <p:cNvSpPr>
            <a:spLocks noChangeArrowheads="1"/>
          </p:cNvSpPr>
          <p:nvPr/>
        </p:nvSpPr>
        <p:spPr bwMode="auto">
          <a:xfrm>
            <a:off x="2590800" y="5105400"/>
            <a:ext cx="1524000" cy="914400"/>
          </a:xfrm>
          <a:prstGeom prst="flowChartAlternateProcess">
            <a:avLst/>
          </a:prstGeom>
          <a:solidFill>
            <a:srgbClr val="99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Calibri" panose="020F0502020204030204" pitchFamily="34" charset="0"/>
                <a:cs typeface="Calibri" panose="020F0502020204030204" pitchFamily="34" charset="0"/>
              </a:rPr>
              <a:t>Data Cleaning</a:t>
            </a:r>
          </a:p>
          <a:p>
            <a:pPr algn="ctr"/>
            <a:r>
              <a:rPr lang="en-US" altLang="en-US" sz="1600">
                <a:latin typeface="Calibri" panose="020F0502020204030204" pitchFamily="34" charset="0"/>
                <a:cs typeface="Calibri" panose="020F0502020204030204" pitchFamily="34" charset="0"/>
              </a:rPr>
              <a:t>Standardization</a:t>
            </a:r>
          </a:p>
        </p:txBody>
      </p:sp>
      <p:sp>
        <p:nvSpPr>
          <p:cNvPr id="7194" name="Line 168"/>
          <p:cNvSpPr>
            <a:spLocks noChangeShapeType="1"/>
          </p:cNvSpPr>
          <p:nvPr/>
        </p:nvSpPr>
        <p:spPr bwMode="auto">
          <a:xfrm flipH="1" flipV="1">
            <a:off x="6858000" y="4800600"/>
            <a:ext cx="1828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latin typeface="Calibri" panose="020F0502020204030204" pitchFamily="34" charset="0"/>
              <a:cs typeface="Calibri" panose="020F0502020204030204" pitchFamily="34" charset="0"/>
            </a:endParaRPr>
          </a:p>
        </p:txBody>
      </p:sp>
      <p:sp>
        <p:nvSpPr>
          <p:cNvPr id="7195" name="Line 169"/>
          <p:cNvSpPr>
            <a:spLocks noChangeShapeType="1"/>
          </p:cNvSpPr>
          <p:nvPr/>
        </p:nvSpPr>
        <p:spPr bwMode="auto">
          <a:xfrm flipH="1" flipV="1">
            <a:off x="6705600" y="4953000"/>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latin typeface="Calibri" panose="020F0502020204030204" pitchFamily="34" charset="0"/>
              <a:cs typeface="Calibri" panose="020F0502020204030204" pitchFamily="34" charset="0"/>
            </a:endParaRPr>
          </a:p>
        </p:txBody>
      </p:sp>
      <p:sp>
        <p:nvSpPr>
          <p:cNvPr id="7196" name="Text Box 170"/>
          <p:cNvSpPr txBox="1">
            <a:spLocks noChangeArrowheads="1"/>
          </p:cNvSpPr>
          <p:nvPr/>
        </p:nvSpPr>
        <p:spPr bwMode="auto">
          <a:xfrm>
            <a:off x="4953000" y="6172201"/>
            <a:ext cx="1905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600" b="1">
                <a:latin typeface="Calibri" panose="020F0502020204030204" pitchFamily="34" charset="0"/>
                <a:cs typeface="Calibri" panose="020F0502020204030204" pitchFamily="34" charset="0"/>
              </a:rPr>
              <a:t>Website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9462" y="5156948"/>
            <a:ext cx="2076451" cy="1015254"/>
          </a:xfrm>
          <a:prstGeom prst="rect">
            <a:avLst/>
          </a:prstGeom>
        </p:spPr>
      </p:pic>
      <p:sp>
        <p:nvSpPr>
          <p:cNvPr id="3" name="Footer Placeholder 2"/>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64963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a:t>Why retention is </a:t>
            </a:r>
            <a:r>
              <a:rPr lang="en-US" altLang="en-US" dirty="0" smtClean="0"/>
              <a:t>important: </a:t>
            </a:r>
            <a:br>
              <a:rPr lang="en-US" altLang="en-US" dirty="0" smtClean="0"/>
            </a:br>
            <a:r>
              <a:rPr lang="en-US" altLang="en-US" dirty="0" smtClean="0"/>
              <a:t>For long </a:t>
            </a:r>
            <a:r>
              <a:rPr lang="en-US" altLang="en-US" dirty="0"/>
              <a:t>term loyal customers </a:t>
            </a:r>
          </a:p>
        </p:txBody>
      </p:sp>
      <p:sp>
        <p:nvSpPr>
          <p:cNvPr id="9219" name="Rectangle 3"/>
          <p:cNvSpPr>
            <a:spLocks noGrp="1" noChangeArrowheads="1"/>
          </p:cNvSpPr>
          <p:nvPr>
            <p:ph type="body" idx="1"/>
          </p:nvPr>
        </p:nvSpPr>
        <p:spPr/>
        <p:txBody>
          <a:bodyPr/>
          <a:lstStyle/>
          <a:p>
            <a:r>
              <a:rPr lang="en-US" altLang="en-US" dirty="0"/>
              <a:t>Buy more per year</a:t>
            </a:r>
          </a:p>
          <a:p>
            <a:r>
              <a:rPr lang="en-US" altLang="en-US" dirty="0"/>
              <a:t>Buy higher priced options</a:t>
            </a:r>
          </a:p>
          <a:p>
            <a:r>
              <a:rPr lang="en-US" altLang="en-US" dirty="0"/>
              <a:t>Buy more often</a:t>
            </a:r>
          </a:p>
          <a:p>
            <a:r>
              <a:rPr lang="en-US" altLang="en-US" dirty="0"/>
              <a:t>Are less price sensitive</a:t>
            </a:r>
          </a:p>
          <a:p>
            <a:r>
              <a:rPr lang="en-US" altLang="en-US" dirty="0"/>
              <a:t>Are less costly to serve</a:t>
            </a:r>
          </a:p>
          <a:p>
            <a:r>
              <a:rPr lang="en-US" altLang="en-US" dirty="0"/>
              <a:t>Are more loyal</a:t>
            </a:r>
          </a:p>
          <a:p>
            <a:r>
              <a:rPr lang="en-US" altLang="en-US" dirty="0"/>
              <a:t>Have a higher lifetime value</a:t>
            </a:r>
          </a:p>
        </p:txBody>
      </p:sp>
      <p:pic>
        <p:nvPicPr>
          <p:cNvPr id="9220" name="Picture 4" descr="MCj0228973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838" y="3886200"/>
            <a:ext cx="244316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FlipRobo</a:t>
            </a:r>
            <a:endParaRPr lang="en-US" dirty="0"/>
          </a:p>
        </p:txBody>
      </p:sp>
    </p:spTree>
    <p:extLst>
      <p:ext uri="{BB962C8B-B14F-4D97-AF65-F5344CB8AC3E}">
        <p14:creationId xmlns:p14="http://schemas.microsoft.com/office/powerpoint/2010/main" val="4136083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252</TotalTime>
  <Words>1058</Words>
  <Application>Microsoft Office PowerPoint</Application>
  <PresentationFormat>Widescreen</PresentationFormat>
  <Paragraphs>156</Paragraphs>
  <Slides>25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Narrow</vt:lpstr>
      <vt:lpstr>Calibri</vt:lpstr>
      <vt:lpstr>Century Gothic</vt:lpstr>
      <vt:lpstr>Rockwell</vt:lpstr>
      <vt:lpstr>Times New Roman</vt:lpstr>
      <vt:lpstr>Wingdings</vt:lpstr>
      <vt:lpstr>Wingdings 3</vt:lpstr>
      <vt:lpstr>Wisp</vt:lpstr>
      <vt:lpstr>E-retail factors for customer activation and retention</vt:lpstr>
      <vt:lpstr>Customer Retention has emerged as one of the most important factors that guarantee the success of online store.</vt:lpstr>
      <vt:lpstr>Customer Retention</vt:lpstr>
      <vt:lpstr>Need of customer Retention</vt:lpstr>
      <vt:lpstr>.</vt:lpstr>
      <vt:lpstr>Customer Relationship Management</vt:lpstr>
      <vt:lpstr>PowerPoint Presentation</vt:lpstr>
      <vt:lpstr>PowerPoint Presentation</vt:lpstr>
      <vt:lpstr>Why retention is important:  For long term loyal customers </vt:lpstr>
      <vt:lpstr>Visualization    (Using sns count plot))</vt:lpstr>
      <vt:lpstr>Observe if there is any relationship between online purchases and the city.   We can see that the respondents in this case appear to be majorly from "Delhi" as it has highest online purchases followed by "Greater Noida" , "Noida" and "Bangalore" seem to have high traffic in online purchases </vt:lpstr>
      <vt:lpstr>Relationship between number of purchases made from online sources products at least in 1 the last 1 year.</vt:lpstr>
      <vt:lpstr>Relationship between channel and online store</vt:lpstr>
      <vt:lpstr>Preference of E-Commerce retailers Websites: Amazon, Flipkart, Paytm, Myntra ,Snapdeal are the most preferred online retailers.</vt:lpstr>
      <vt:lpstr>Majority of Indians prefer Amazon.in over other E-Commerce retailers.  Purchasing satisfaction also because of good quality of website. </vt:lpstr>
      <vt:lpstr>  Lifetime Value</vt:lpstr>
      <vt:lpstr>What is lifetime value?</vt:lpstr>
      <vt:lpstr>PowerPoint Presentation</vt:lpstr>
      <vt:lpstr>If Customer satisfaction increases, then these increases:</vt:lpstr>
      <vt:lpstr>Factors matters</vt:lpstr>
      <vt:lpstr>Analysis</vt:lpstr>
      <vt:lpstr>PowerPoint Presentation</vt:lpstr>
      <vt:lpstr>Observations</vt:lpstr>
      <vt:lpstr>Conclusion</vt:lpstr>
      <vt:lpstr>.</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E-retail factors for customer activation and retention</dc:title>
  <dc:creator>dell</dc:creator>
  <cp:lastModifiedBy>dell</cp:lastModifiedBy>
  <cp:revision>33</cp:revision>
  <dcterms:created xsi:type="dcterms:W3CDTF">2022-02-12T14:10:05Z</dcterms:created>
  <dcterms:modified xsi:type="dcterms:W3CDTF">2022-02-12T18:25:05Z</dcterms:modified>
</cp:coreProperties>
</file>